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64" d="100"/>
          <a:sy n="64" d="100"/>
        </p:scale>
        <p:origin x="-81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AA0AF4-F380-4577-8273-3EC24039B3D0}" type="datetimeFigureOut">
              <a:rPr lang="en-IN" smtClean="0"/>
              <a:pPr/>
              <a:t>27-10-2020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CF6F3D-0B8E-4EFE-BF14-38616672B788}" type="slidenum">
              <a:rPr lang="en-IN" smtClean="0"/>
              <a:pPr/>
              <a:t>‹#›</a:t>
            </a:fld>
            <a:endParaRPr lang="en-IN"/>
          </a:p>
        </p:txBody>
      </p:sp>
    </p:spTree>
    <p:extLst>
      <p:ext uri="{BB962C8B-B14F-4D97-AF65-F5344CB8AC3E}">
        <p14:creationId xmlns:p14="http://schemas.microsoft.com/office/powerpoint/2010/main" xmlns="" val="1465013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err="1"/>
              <a:t>Eg</a:t>
            </a:r>
            <a:r>
              <a:rPr lang="en-IN" dirty="0"/>
              <a:t> for helper programs is adobe reader</a:t>
            </a:r>
          </a:p>
          <a:p>
            <a:r>
              <a:rPr lang="en-IN" dirty="0"/>
              <a:t>Plug ins adobe flash player</a:t>
            </a:r>
          </a:p>
          <a:p>
            <a:endParaRPr lang="en-IN" dirty="0"/>
          </a:p>
        </p:txBody>
      </p:sp>
      <p:sp>
        <p:nvSpPr>
          <p:cNvPr id="4" name="Slide Number Placeholder 3"/>
          <p:cNvSpPr>
            <a:spLocks noGrp="1"/>
          </p:cNvSpPr>
          <p:nvPr>
            <p:ph type="sldNum" sz="quarter" idx="5"/>
          </p:nvPr>
        </p:nvSpPr>
        <p:spPr/>
        <p:txBody>
          <a:bodyPr/>
          <a:lstStyle/>
          <a:p>
            <a:fld id="{1ACF6F3D-0B8E-4EFE-BF14-38616672B788}" type="slidenum">
              <a:rPr lang="en-IN" smtClean="0"/>
              <a:pPr/>
              <a:t>3</a:t>
            </a:fld>
            <a:endParaRPr lang="en-IN"/>
          </a:p>
        </p:txBody>
      </p:sp>
    </p:spTree>
    <p:extLst>
      <p:ext uri="{BB962C8B-B14F-4D97-AF65-F5344CB8AC3E}">
        <p14:creationId xmlns:p14="http://schemas.microsoft.com/office/powerpoint/2010/main" xmlns="" val="2785242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700585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663499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301897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1315628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909519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10/27/2020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8627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10/27/2020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246181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180913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115901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2647F38-B617-4D2F-AE0A-013F0C4D2C57}" type="datetimeFigureOut">
              <a:rPr lang="en-US" smtClean="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pPr/>
              <a:t>‹#›</a:t>
            </a:fld>
            <a:endParaRPr lang="en-US" dirty="0"/>
          </a:p>
        </p:txBody>
      </p:sp>
    </p:spTree>
    <p:extLst>
      <p:ext uri="{BB962C8B-B14F-4D97-AF65-F5344CB8AC3E}">
        <p14:creationId xmlns:p14="http://schemas.microsoft.com/office/powerpoint/2010/main" xmlns="" val="2955230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920125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pPr/>
              <a:t>10/27/2020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pPr/>
              <a:t>‹#›</a:t>
            </a:fld>
            <a:endParaRPr lang="en-US" dirty="0"/>
          </a:p>
        </p:txBody>
      </p:sp>
    </p:spTree>
    <p:extLst>
      <p:ext uri="{BB962C8B-B14F-4D97-AF65-F5344CB8AC3E}">
        <p14:creationId xmlns:p14="http://schemas.microsoft.com/office/powerpoint/2010/main" xmlns="" val="4039529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499223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10/27/2020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26078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10/27/2020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016780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10/27/2020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735971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669037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10/27/2020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306937167"/>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 id="214748369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ganesh98@yahoo.com" TargetMode="External"/><Relationship Id="rId2" Type="http://schemas.openxmlformats.org/officeDocument/2006/relationships/hyperlink" Target="mailto:anil03@gmail.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yahoo.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xyz@hisdomain.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41179A-6808-4CC1-9679-E5C0F3BF763C}"/>
              </a:ext>
            </a:extLst>
          </p:cNvPr>
          <p:cNvSpPr>
            <a:spLocks noGrp="1"/>
          </p:cNvSpPr>
          <p:nvPr>
            <p:ph type="ctrTitle"/>
          </p:nvPr>
        </p:nvSpPr>
        <p:spPr>
          <a:xfrm>
            <a:off x="1154955" y="1447801"/>
            <a:ext cx="8825658" cy="1878996"/>
          </a:xfrm>
        </p:spPr>
        <p:txBody>
          <a:bodyPr/>
          <a:lstStyle/>
          <a:p>
            <a:r>
              <a:rPr lang="en-IN" sz="4800" dirty="0">
                <a:latin typeface="Times New Roman" panose="02020603050405020304" pitchFamily="18" charset="0"/>
                <a:cs typeface="Times New Roman" panose="02020603050405020304" pitchFamily="18" charset="0"/>
              </a:rPr>
              <a:t>BCACE 136-E1: INTERNET BASICS AND HTML</a:t>
            </a:r>
            <a:endParaRPr lang="en-IN" sz="4800" dirty="0"/>
          </a:p>
        </p:txBody>
      </p:sp>
      <p:sp>
        <p:nvSpPr>
          <p:cNvPr id="4" name="Subtitle 3"/>
          <p:cNvSpPr>
            <a:spLocks noGrp="1"/>
          </p:cNvSpPr>
          <p:nvPr>
            <p:ph type="subTitle" idx="1"/>
          </p:nvPr>
        </p:nvSpPr>
        <p:spPr/>
        <p:txBody>
          <a:bodyPr/>
          <a:lstStyle/>
          <a:p>
            <a:endParaRPr lang="en-IN"/>
          </a:p>
        </p:txBody>
      </p:sp>
    </p:spTree>
    <p:extLst>
      <p:ext uri="{BB962C8B-B14F-4D97-AF65-F5344CB8AC3E}">
        <p14:creationId xmlns:p14="http://schemas.microsoft.com/office/powerpoint/2010/main" xmlns="" val="3984749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09773EE-FBF8-4966-A564-9EE31901B8D3}"/>
              </a:ext>
            </a:extLst>
          </p:cNvPr>
          <p:cNvSpPr>
            <a:spLocks noGrp="1"/>
          </p:cNvSpPr>
          <p:nvPr>
            <p:ph idx="1"/>
          </p:nvPr>
        </p:nvSpPr>
        <p:spPr>
          <a:xfrm>
            <a:off x="461319" y="378942"/>
            <a:ext cx="9844215" cy="6137188"/>
          </a:xfrm>
        </p:spPr>
        <p:txBody>
          <a:bodyPr>
            <a:normAutofit fontScale="92500" lnSpcReduction="20000"/>
          </a:bodyPr>
          <a:lstStyle/>
          <a:p>
            <a:pPr>
              <a:lnSpc>
                <a:spcPct val="115000"/>
              </a:lnSpc>
              <a:spcAft>
                <a:spcPts val="1000"/>
              </a:spcAft>
            </a:pPr>
            <a:r>
              <a:rPr lang="en-IN" sz="1800" b="1" u="dotted" dirty="0">
                <a:effectLst/>
                <a:latin typeface="Helvetica" panose="020B0604020202020204" pitchFamily="34" charset="0"/>
                <a:ea typeface="Calibri" panose="020F0502020204030204" pitchFamily="34" charset="0"/>
                <a:cs typeface="Times New Roman" panose="02020603050405020304" pitchFamily="18" charset="0"/>
              </a:rPr>
              <a:t>E-mail Address Structure: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In order to use e-mail, one must have access to the internet and an e-mail account.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An e-mail account is service that allows user to send and receive e-mails through the internet </a:t>
            </a:r>
          </a:p>
          <a:p>
            <a:pPr marL="342900" lvl="0" indent="-342900">
              <a:lnSpc>
                <a:spcPct val="115000"/>
              </a:lnSpc>
              <a:spcAft>
                <a:spcPts val="1000"/>
              </a:spcAft>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rPr>
              <a:t>There are two parts of an e-mail address: the logon identity and the identity of the e-mail server, these are separated by the symbol @</a:t>
            </a:r>
          </a:p>
          <a:p>
            <a:pPr marL="342900" lvl="0" indent="-342900">
              <a:lnSpc>
                <a:spcPct val="115000"/>
              </a:lnSpc>
              <a:spcAft>
                <a:spcPts val="1000"/>
              </a:spcAft>
              <a:buFont typeface="Symbol" panose="05050102010706020507" pitchFamily="18" charset="2"/>
              <a:buChar char=""/>
            </a:pPr>
            <a:r>
              <a:rPr lang="en-IN" sz="1800" dirty="0">
                <a:latin typeface="Helvetica" panose="020B0604020202020204" pitchFamily="34" charset="0"/>
                <a:ea typeface="Calibri" panose="020F0502020204030204" pitchFamily="34" charset="0"/>
              </a:rPr>
              <a:t>Structure of e-mail</a:t>
            </a:r>
            <a:endParaRPr lang="en-IN" sz="1800" dirty="0">
              <a:effectLst/>
              <a:latin typeface="Helvetica" panose="020B0604020202020204" pitchFamily="34" charset="0"/>
              <a:ea typeface="Calibri" panose="020F0502020204030204" pitchFamily="34" charset="0"/>
            </a:endParaRPr>
          </a:p>
          <a:p>
            <a:pPr marL="0" indent="0">
              <a:lnSpc>
                <a:spcPct val="115000"/>
              </a:lnSpc>
              <a:spcAft>
                <a:spcPts val="1000"/>
              </a:spcAft>
              <a:buNone/>
            </a:pPr>
            <a:r>
              <a:rPr lang="en-IN" sz="1800" b="1" dirty="0">
                <a:latin typeface="Helvetica" panose="020B0604020202020204" pitchFamily="34" charset="0"/>
                <a:ea typeface="Calibri" panose="020F0502020204030204" pitchFamily="34" charset="0"/>
                <a:cs typeface="Times New Roman" panose="02020603050405020304" pitchFamily="18" charset="0"/>
              </a:rPr>
              <a:t>	</a:t>
            </a:r>
            <a:r>
              <a:rPr lang="en-IN" sz="1800" b="1" dirty="0">
                <a:effectLst/>
                <a:latin typeface="Helvetica" panose="020B0604020202020204" pitchFamily="34" charset="0"/>
                <a:ea typeface="Calibri" panose="020F0502020204030204" pitchFamily="34" charset="0"/>
                <a:cs typeface="Times New Roman" panose="02020603050405020304" pitchFamily="18" charset="0"/>
              </a:rPr>
              <a:t>username@website.com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IN" sz="1800" b="1" dirty="0">
                <a:effectLst/>
                <a:latin typeface="Helvetica" panose="020B0604020202020204" pitchFamily="34" charset="0"/>
                <a:ea typeface="Calibri" panose="020F0502020204030204" pitchFamily="34" charset="0"/>
                <a:cs typeface="Times New Roman" panose="02020603050405020304" pitchFamily="18" charset="0"/>
              </a:rPr>
              <a:t>	login        at         Mail Server</a:t>
            </a:r>
          </a:p>
          <a:p>
            <a:pPr marL="0" indent="0">
              <a:lnSpc>
                <a:spcPct val="115000"/>
              </a:lnSpc>
              <a:spcAft>
                <a:spcPts val="1000"/>
              </a:spcAft>
              <a:buNone/>
            </a:pPr>
            <a:r>
              <a:rPr lang="en-IN" sz="1800" b="1" dirty="0">
                <a:latin typeface="Helvetica" panose="020B0604020202020204" pitchFamily="34" charset="0"/>
                <a:ea typeface="Calibri" panose="020F0502020204030204" pitchFamily="34" charset="0"/>
                <a:cs typeface="Times New Roman" panose="02020603050405020304" pitchFamily="18" charset="0"/>
              </a:rPr>
              <a:t>Example : </a:t>
            </a:r>
            <a:r>
              <a:rPr lang="en-IN" sz="1800" b="1" dirty="0">
                <a:latin typeface="Helvetica" panose="020B0604020202020204" pitchFamily="34" charset="0"/>
                <a:ea typeface="Calibri" panose="020F0502020204030204" pitchFamily="34" charset="0"/>
                <a:cs typeface="Times New Roman" panose="02020603050405020304" pitchFamily="18" charset="0"/>
                <a:hlinkClick r:id="rId2"/>
              </a:rPr>
              <a:t>anil03@gmail.com</a:t>
            </a:r>
            <a:r>
              <a:rPr lang="en-IN" sz="1800" b="1" dirty="0">
                <a:latin typeface="Helvetica" panose="020B0604020202020204" pitchFamily="34" charset="0"/>
                <a:ea typeface="Calibri" panose="020F0502020204030204" pitchFamily="34" charset="0"/>
                <a:cs typeface="Times New Roman" panose="02020603050405020304" pitchFamily="18" charset="0"/>
              </a:rPr>
              <a:t>   or </a:t>
            </a:r>
            <a:r>
              <a:rPr lang="en-IN" sz="1800" b="1" dirty="0">
                <a:latin typeface="Helvetica" panose="020B0604020202020204" pitchFamily="34" charset="0"/>
                <a:ea typeface="Calibri" panose="020F0502020204030204" pitchFamily="34" charset="0"/>
                <a:cs typeface="Times New Roman" panose="02020603050405020304" pitchFamily="18" charset="0"/>
                <a:hlinkClick r:id="rId3"/>
              </a:rPr>
              <a:t>ganesh98@yahoo.com</a:t>
            </a:r>
            <a:endParaRPr lang="en-IN" sz="1800" b="1" dirty="0">
              <a:latin typeface="Helvetica"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The user name is name, which was assigned to or desired by the sure, while signing up for e-mail address.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The @ symbol in the address is used to separate the user name from the rest of the address.</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rPr>
              <a:t>Next comes host name(Gmail or yahoo), also called domain name, this refers to the mail server, the computer  where the recipient has an electronic mailbox</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spcAft>
                <a:spcPts val="1000"/>
              </a:spcAft>
              <a:buNone/>
            </a:pPr>
            <a:endParaRPr lang="en-IN" sz="1800" dirty="0">
              <a:effectLst/>
              <a:latin typeface="Helvetica" panose="020B0604020202020204" pitchFamily="34" charset="0"/>
              <a:ea typeface="Calibri" panose="020F0502020204030204" pitchFamily="34" charset="0"/>
            </a:endParaRPr>
          </a:p>
          <a:p>
            <a:pPr marL="0" lvl="0" indent="0">
              <a:lnSpc>
                <a:spcPct val="115000"/>
              </a:lnSpc>
              <a:spcAft>
                <a:spcPts val="1000"/>
              </a:spcAft>
              <a:buNone/>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cxnSp>
        <p:nvCxnSpPr>
          <p:cNvPr id="15" name="Straight Arrow Connector 14">
            <a:extLst>
              <a:ext uri="{FF2B5EF4-FFF2-40B4-BE49-F238E27FC236}">
                <a16:creationId xmlns:a16="http://schemas.microsoft.com/office/drawing/2014/main" xmlns="" id="{C453D851-6155-4DD7-9813-4BC9BC7FD841}"/>
              </a:ext>
            </a:extLst>
          </p:cNvPr>
          <p:cNvCxnSpPr>
            <a:cxnSpLocks/>
          </p:cNvCxnSpPr>
          <p:nvPr/>
        </p:nvCxnSpPr>
        <p:spPr>
          <a:xfrm>
            <a:off x="1293341" y="3272481"/>
            <a:ext cx="0" cy="3130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xmlns="" id="{41DC5AD0-34BD-4EF8-A0EC-961E88D0C4F6}"/>
              </a:ext>
            </a:extLst>
          </p:cNvPr>
          <p:cNvCxnSpPr>
            <a:cxnSpLocks/>
          </p:cNvCxnSpPr>
          <p:nvPr/>
        </p:nvCxnSpPr>
        <p:spPr>
          <a:xfrm>
            <a:off x="2129481" y="3307493"/>
            <a:ext cx="0" cy="3130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xmlns="" id="{1BD522D8-B1BF-4BA7-87B5-CF8C4CDDDC02}"/>
              </a:ext>
            </a:extLst>
          </p:cNvPr>
          <p:cNvCxnSpPr>
            <a:cxnSpLocks/>
          </p:cNvCxnSpPr>
          <p:nvPr/>
        </p:nvCxnSpPr>
        <p:spPr>
          <a:xfrm>
            <a:off x="3035642" y="3256005"/>
            <a:ext cx="0" cy="3624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71365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anim calcmode="lin" valueType="num">
                                      <p:cBhvr>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1000"/>
                                        <p:tgtEl>
                                          <p:spTgt spid="3">
                                            <p:txEl>
                                              <p:pRg st="9" end="9"/>
                                            </p:txEl>
                                          </p:spTgt>
                                        </p:tgtEl>
                                      </p:cBhvr>
                                    </p:animEffect>
                                    <p:anim calcmode="lin" valueType="num">
                                      <p:cBhvr>
                                        <p:cTn id="5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1000"/>
                                        <p:tgtEl>
                                          <p:spTgt spid="3">
                                            <p:txEl>
                                              <p:pRg st="10" end="10"/>
                                            </p:txEl>
                                          </p:spTgt>
                                        </p:tgtEl>
                                      </p:cBhvr>
                                    </p:animEffect>
                                    <p:anim calcmode="lin" valueType="num">
                                      <p:cBhvr>
                                        <p:cTn id="5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CFCF58-6650-4DB6-B84E-A73A956C86D1}"/>
              </a:ext>
            </a:extLst>
          </p:cNvPr>
          <p:cNvSpPr>
            <a:spLocks noGrp="1"/>
          </p:cNvSpPr>
          <p:nvPr>
            <p:ph idx="1"/>
          </p:nvPr>
        </p:nvSpPr>
        <p:spPr>
          <a:xfrm>
            <a:off x="461320" y="510746"/>
            <a:ext cx="9588534" cy="5737653"/>
          </a:xfrm>
        </p:spPr>
        <p:txBody>
          <a:bodyPr/>
          <a:lstStyle/>
          <a:p>
            <a:pPr>
              <a:lnSpc>
                <a:spcPct val="115000"/>
              </a:lnSpc>
              <a:spcAft>
                <a:spcPts val="1000"/>
              </a:spcAft>
            </a:pPr>
            <a:r>
              <a:rPr lang="en-IN" sz="1800" b="1" u="dotted" dirty="0">
                <a:effectLst/>
                <a:latin typeface="Helvetica" panose="020B0604020202020204" pitchFamily="34" charset="0"/>
                <a:ea typeface="Calibri" panose="020F0502020204030204" pitchFamily="34" charset="0"/>
                <a:cs typeface="Times New Roman" panose="02020603050405020304" pitchFamily="18" charset="0"/>
              </a:rPr>
              <a:t>Checking E-mails:</a:t>
            </a:r>
            <a:endParaRPr lang="en-IN" sz="1800" b="1" u="dotted"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IN" sz="1800" dirty="0">
                <a:effectLst/>
                <a:latin typeface="Helvetica" panose="020B0604020202020204" pitchFamily="34" charset="0"/>
                <a:ea typeface="Calibri" panose="020F0502020204030204" pitchFamily="34" charset="0"/>
                <a:cs typeface="Times New Roman" panose="02020603050405020304" pitchFamily="18" charset="0"/>
              </a:rPr>
              <a:t>	You don’t have e-mail account, you must sign up with e-mail provider.</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IN" sz="1800" dirty="0">
                <a:effectLst/>
                <a:latin typeface="Helvetica" panose="020B0604020202020204" pitchFamily="34" charset="0"/>
                <a:ea typeface="Calibri" panose="020F0502020204030204" pitchFamily="34" charset="0"/>
                <a:cs typeface="Times New Roman" panose="02020603050405020304" pitchFamily="18" charset="0"/>
              </a:rPr>
              <a:t>	Lets assume that we have an e-mail account, follow the steps given below to check mails.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IN" sz="1800" dirty="0">
                <a:effectLst/>
                <a:latin typeface="Helvetica" panose="020B0604020202020204" pitchFamily="34" charset="0"/>
                <a:ea typeface="Calibri" panose="020F0502020204030204" pitchFamily="34" charset="0"/>
                <a:cs typeface="Times New Roman" panose="02020603050405020304" pitchFamily="18" charset="0"/>
              </a:rPr>
              <a:t>Open internet Explorer and type </a:t>
            </a:r>
            <a:r>
              <a:rPr lang="en-IN" sz="1800" u="sng" dirty="0">
                <a:solidFill>
                  <a:srgbClr val="0000FF"/>
                </a:solidFill>
                <a:effectLst/>
                <a:latin typeface="Helvetica" panose="020B0604020202020204" pitchFamily="34" charset="0"/>
                <a:ea typeface="Calibri" panose="020F0502020204030204" pitchFamily="34" charset="0"/>
                <a:cs typeface="Times New Roman" panose="02020603050405020304" pitchFamily="18" charset="0"/>
                <a:hlinkClick r:id="rId2"/>
              </a:rPr>
              <a:t>www.yahoo.com</a:t>
            </a:r>
            <a:r>
              <a:rPr lang="en-IN" sz="1800" dirty="0">
                <a:effectLst/>
                <a:latin typeface="Helvetica" panose="020B0604020202020204" pitchFamily="34" charset="0"/>
                <a:ea typeface="Calibri" panose="020F0502020204030204" pitchFamily="34" charset="0"/>
                <a:cs typeface="Times New Roman" panose="02020603050405020304" pitchFamily="18" charset="0"/>
              </a:rPr>
              <a:t> into the address bar and press the Enter key to display Yahoo’s home page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IN" sz="1800" dirty="0">
                <a:effectLst/>
                <a:latin typeface="Helvetica" panose="020B0604020202020204" pitchFamily="34" charset="0"/>
                <a:ea typeface="Calibri" panose="020F0502020204030204" pitchFamily="34" charset="0"/>
                <a:cs typeface="Times New Roman" panose="02020603050405020304" pitchFamily="18" charset="0"/>
              </a:rPr>
              <a:t>Click on Yahoo Mail Link, it loads a new web page, which  allows user to logon to their accounts using username and password. After entering press Enter key</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IN" sz="1800" dirty="0">
                <a:effectLst/>
                <a:latin typeface="Helvetica" panose="020B0604020202020204" pitchFamily="34" charset="0"/>
                <a:ea typeface="Calibri" panose="020F0502020204030204" pitchFamily="34" charset="0"/>
                <a:cs typeface="Times New Roman" panose="02020603050405020304" pitchFamily="18" charset="0"/>
              </a:rPr>
              <a:t>   To check for new e-mail(s), click the inbox link</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IN" sz="1800" dirty="0">
                <a:effectLst/>
                <a:latin typeface="Helvetica" panose="020B0604020202020204" pitchFamily="34" charset="0"/>
                <a:ea typeface="Calibri" panose="020F0502020204030204" pitchFamily="34" charset="0"/>
                <a:cs typeface="Times New Roman" panose="02020603050405020304" pitchFamily="18" charset="0"/>
              </a:rPr>
              <a:t>To read the e-mail, simply click on the subject of the e-mail.</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n-IN" sz="1800" dirty="0">
                <a:effectLst/>
                <a:latin typeface="Helvetica" panose="020B0604020202020204" pitchFamily="34" charset="0"/>
                <a:ea typeface="Calibri" panose="020F0502020204030204" pitchFamily="34" charset="0"/>
                <a:cs typeface="Times New Roman" panose="02020603050405020304" pitchFamily="18" charset="0"/>
              </a:rPr>
              <a:t>After reading the mail, you can reply to the e-mail or forward the same mail to other person by clicking Reply and Forward button, in case you don’t keep mail in the inbox ,click the Delete button to delete it.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xmlns="" val="4091293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arn(inVertical)">
                                      <p:cBhvr>
                                        <p:cTn id="21" dur="500"/>
                                        <p:tgtEl>
                                          <p:spTgt spid="3">
                                            <p:txEl>
                                              <p:pRg st="5" end="5"/>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arn(inVertical)">
                                      <p:cBhvr>
                                        <p:cTn id="24" dur="500"/>
                                        <p:tgtEl>
                                          <p:spTgt spid="3">
                                            <p:txEl>
                                              <p:pRg st="6" end="6"/>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C62A55D-BA55-4D47-BDBD-8BF3A9CB262F}"/>
              </a:ext>
            </a:extLst>
          </p:cNvPr>
          <p:cNvSpPr>
            <a:spLocks noGrp="1"/>
          </p:cNvSpPr>
          <p:nvPr>
            <p:ph idx="1"/>
          </p:nvPr>
        </p:nvSpPr>
        <p:spPr>
          <a:xfrm>
            <a:off x="749643" y="387179"/>
            <a:ext cx="8674444" cy="6211329"/>
          </a:xfrm>
        </p:spPr>
        <p:txBody>
          <a:bodyPr>
            <a:noAutofit/>
          </a:bodyPr>
          <a:lstStyle/>
          <a:p>
            <a:pPr>
              <a:lnSpc>
                <a:spcPct val="115000"/>
              </a:lnSpc>
              <a:spcAft>
                <a:spcPts val="1000"/>
              </a:spcAft>
            </a:pPr>
            <a:r>
              <a:rPr lang="en-IN" sz="1600" b="1" u="dotted" dirty="0">
                <a:effectLst/>
                <a:latin typeface="Times New Roman" panose="02020603050405020304" pitchFamily="18" charset="0"/>
                <a:ea typeface="Calibri" panose="020F0502020204030204" pitchFamily="34" charset="0"/>
                <a:cs typeface="Times New Roman" panose="02020603050405020304" pitchFamily="18" charset="0"/>
              </a:rPr>
              <a:t>Sending E-mails:</a:t>
            </a:r>
          </a:p>
          <a:p>
            <a:pPr marL="0" indent="0">
              <a:lnSpc>
                <a:spcPct val="115000"/>
              </a:lnSpc>
              <a:spcAft>
                <a:spcPts val="1000"/>
              </a:spcAft>
              <a:buNone/>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One of the important functions of an e-mail service is to provide a platform to send e-mails.</a:t>
            </a:r>
          </a:p>
          <a:p>
            <a:pPr marL="0" indent="0">
              <a:lnSpc>
                <a:spcPct val="115000"/>
              </a:lnSpc>
              <a:spcAft>
                <a:spcPts val="1000"/>
              </a:spcAft>
              <a:buNone/>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	To send an e-mail, follow the steps given below:</a:t>
            </a:r>
          </a:p>
          <a:p>
            <a:pPr marL="342900" lvl="0" indent="-342900">
              <a:lnSpc>
                <a:spcPct val="115000"/>
              </a:lnSpc>
              <a:buFont typeface="+mj-lt"/>
              <a:buAutoNum type="arabicPeriod"/>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Click on the New button so that you can create and send e-mail to the desired address.</a:t>
            </a:r>
          </a:p>
          <a:p>
            <a:pPr marL="342900" lvl="0" indent="-342900">
              <a:lnSpc>
                <a:spcPct val="115000"/>
              </a:lnSpc>
              <a:buFont typeface="+mj-lt"/>
              <a:buAutoNum type="arabicPeriod"/>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Click on Compose Mail , it will open compose mail page .</a:t>
            </a:r>
          </a:p>
          <a:p>
            <a:pPr marL="571500" indent="0">
              <a:lnSpc>
                <a:spcPct val="115000"/>
              </a:lnSpc>
              <a:buNone/>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Key elements of the compose mail page are listed below:</a:t>
            </a:r>
          </a:p>
          <a:p>
            <a:pPr marL="0" lvl="0" indent="0">
              <a:lnSpc>
                <a:spcPct val="115000"/>
              </a:lnSpc>
              <a:buNone/>
            </a:pPr>
            <a:r>
              <a:rPr lang="en-IN" sz="1600" b="1" dirty="0">
                <a:latin typeface="Times New Roman" panose="02020603050405020304" pitchFamily="18" charset="0"/>
                <a:ea typeface="Calibri" panose="020F0502020204030204" pitchFamily="34" charset="0"/>
                <a:cs typeface="Times New Roman" panose="02020603050405020304" pitchFamily="18" charset="0"/>
              </a:rPr>
              <a:t>A. </a:t>
            </a: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To:</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denotes to whom the mail is to be sent. </a:t>
            </a:r>
          </a:p>
          <a:p>
            <a:pPr marL="342900" lvl="0" indent="-342900">
              <a:lnSpc>
                <a:spcPct val="115000"/>
              </a:lnSpc>
              <a:buFont typeface="Wingdings" panose="05000000000000000000" pitchFamily="2" charset="2"/>
              <a:buChar char=""/>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The user has to write the recipient’s e-mail address.</a:t>
            </a:r>
          </a:p>
          <a:p>
            <a:pPr marL="0" lvl="0" indent="0">
              <a:lnSpc>
                <a:spcPct val="115000"/>
              </a:lnSpc>
              <a:buNone/>
            </a:pPr>
            <a:r>
              <a:rPr lang="en-IN" sz="1600" b="1" dirty="0">
                <a:effectLst/>
                <a:latin typeface="Times New Roman" panose="02020603050405020304" pitchFamily="18" charset="0"/>
                <a:ea typeface="Calibri" panose="020F0502020204030204" pitchFamily="34" charset="0"/>
                <a:cs typeface="Times New Roman" panose="02020603050405020304" pitchFamily="18" charset="0"/>
              </a:rPr>
              <a:t>B. Cc:</a:t>
            </a:r>
            <a:endParaRPr lang="en-IN"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Carbon Copy is used to specify the addresses of all the recipient’s who will also receive copies of the same mail.</a:t>
            </a:r>
          </a:p>
          <a:p>
            <a:pPr marL="342900" lvl="0" indent="-342900">
              <a:lnSpc>
                <a:spcPct val="115000"/>
              </a:lnSpc>
              <a:buFont typeface="Wingdings" panose="05000000000000000000" pitchFamily="2" charset="2"/>
              <a:buChar char=""/>
            </a:pPr>
            <a:r>
              <a:rPr lang="en-IN" sz="1600" dirty="0">
                <a:effectLst/>
                <a:latin typeface="Times New Roman" panose="02020603050405020304" pitchFamily="18" charset="0"/>
                <a:ea typeface="Calibri" panose="020F0502020204030204" pitchFamily="34" charset="0"/>
                <a:cs typeface="Times New Roman" panose="02020603050405020304" pitchFamily="18" charset="0"/>
              </a:rPr>
              <a:t>It used to send the same message to several people</a:t>
            </a:r>
          </a:p>
          <a:p>
            <a:pPr marL="0" indent="0">
              <a:buNone/>
            </a:pPr>
            <a:endParaRPr lang="en-IN" sz="1400" dirty="0"/>
          </a:p>
        </p:txBody>
      </p:sp>
    </p:spTree>
    <p:extLst>
      <p:ext uri="{BB962C8B-B14F-4D97-AF65-F5344CB8AC3E}">
        <p14:creationId xmlns:p14="http://schemas.microsoft.com/office/powerpoint/2010/main" xmlns="" val="1941999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arn(inVertical)">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1000"/>
                                        <p:tgtEl>
                                          <p:spTgt spid="3">
                                            <p:txEl>
                                              <p:pRg st="6" end="6"/>
                                            </p:txEl>
                                          </p:spTgt>
                                        </p:tgtEl>
                                      </p:cBhvr>
                                    </p:animEffect>
                                    <p:anim calcmode="lin" valueType="num">
                                      <p:cBhvr>
                                        <p:cTn id="3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1000"/>
                                        <p:tgtEl>
                                          <p:spTgt spid="3">
                                            <p:txEl>
                                              <p:pRg st="8" end="8"/>
                                            </p:txEl>
                                          </p:spTgt>
                                        </p:tgtEl>
                                      </p:cBhvr>
                                    </p:animEffect>
                                    <p:anim calcmode="lin" valueType="num">
                                      <p:cBhvr>
                                        <p:cTn id="4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1000"/>
                                        <p:tgtEl>
                                          <p:spTgt spid="3">
                                            <p:txEl>
                                              <p:pRg st="9" end="9"/>
                                            </p:txEl>
                                          </p:spTgt>
                                        </p:tgtEl>
                                      </p:cBhvr>
                                    </p:animEffect>
                                    <p:anim calcmode="lin" valueType="num">
                                      <p:cBhvr>
                                        <p:cTn id="4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1000"/>
                                        <p:tgtEl>
                                          <p:spTgt spid="3">
                                            <p:txEl>
                                              <p:pRg st="10" end="10"/>
                                            </p:txEl>
                                          </p:spTgt>
                                        </p:tgtEl>
                                      </p:cBhvr>
                                    </p:animEffect>
                                    <p:anim calcmode="lin" valueType="num">
                                      <p:cBhvr>
                                        <p:cTn id="5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1000"/>
                                        <p:tgtEl>
                                          <p:spTgt spid="3">
                                            <p:txEl>
                                              <p:pRg st="11" end="11"/>
                                            </p:txEl>
                                          </p:spTgt>
                                        </p:tgtEl>
                                      </p:cBhvr>
                                    </p:animEffect>
                                    <p:anim calcmode="lin" valueType="num">
                                      <p:cBhvr>
                                        <p:cTn id="5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EB6A0E1-5E75-42F4-806F-151958D557C0}"/>
              </a:ext>
            </a:extLst>
          </p:cNvPr>
          <p:cNvSpPr>
            <a:spLocks noGrp="1"/>
          </p:cNvSpPr>
          <p:nvPr>
            <p:ph idx="1"/>
          </p:nvPr>
        </p:nvSpPr>
        <p:spPr>
          <a:xfrm>
            <a:off x="584886" y="263611"/>
            <a:ext cx="9720649" cy="6285469"/>
          </a:xfrm>
        </p:spPr>
        <p:txBody>
          <a:bodyPr/>
          <a:lstStyle/>
          <a:p>
            <a:pPr marL="0" lvl="0" indent="0">
              <a:lnSpc>
                <a:spcPct val="115000"/>
              </a:lnSpc>
              <a:buNone/>
            </a:pPr>
            <a:r>
              <a:rPr lang="en-IN" sz="1800" b="1" dirty="0">
                <a:effectLst/>
                <a:latin typeface="Helvetica" panose="020B0604020202020204" pitchFamily="34" charset="0"/>
                <a:ea typeface="Calibri" panose="020F0502020204030204" pitchFamily="34" charset="0"/>
                <a:cs typeface="Times New Roman" panose="02020603050405020304" pitchFamily="18" charset="0"/>
              </a:rPr>
              <a:t>C.  Bcc:</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Blind carbon copy is used to send message to several addresses without showing everyone all the addresses.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buNone/>
            </a:pPr>
            <a:r>
              <a:rPr lang="en-IN" sz="1800" b="1" dirty="0">
                <a:effectLst/>
                <a:latin typeface="Helvetica" panose="020B0604020202020204" pitchFamily="34" charset="0"/>
                <a:ea typeface="Calibri" panose="020F0502020204030204" pitchFamily="34" charset="0"/>
                <a:cs typeface="Times New Roman" panose="02020603050405020304" pitchFamily="18" charset="0"/>
              </a:rPr>
              <a:t>D. Subject: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It denotes the subject of the message as specified by the sender.</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buNone/>
            </a:pPr>
            <a:r>
              <a:rPr lang="en-IN" sz="1800" b="1" dirty="0">
                <a:effectLst/>
                <a:latin typeface="Helvetica" panose="020B0604020202020204" pitchFamily="34" charset="0"/>
                <a:ea typeface="Calibri" panose="020F0502020204030204" pitchFamily="34" charset="0"/>
                <a:cs typeface="Times New Roman" panose="02020603050405020304" pitchFamily="18" charset="0"/>
              </a:rPr>
              <a:t>E. Attach Files: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Clicking this button opens another page where user can attach files(pdf, word doc or other graphics files) that are to be sent with the e-mail.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IN" sz="1800" b="1" u="dotted" dirty="0">
                <a:effectLst/>
                <a:latin typeface="Helvetica" panose="020B0604020202020204" pitchFamily="34" charset="0"/>
                <a:ea typeface="Calibri" panose="020F0502020204030204" pitchFamily="34" charset="0"/>
                <a:cs typeface="Times New Roman" panose="02020603050405020304" pitchFamily="18" charset="0"/>
              </a:rPr>
              <a:t>E-mail Attachments: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Sometimes one needs to send or receive files like compressed (.ZIP) files or any executable (.EXE) files, internet explorer does not natively support these files, you will have to “attach” them in your e-mails.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Sending and receiving attachment is similar to receiving and sending normal mails.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262355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A227D48-FCEB-4495-BAF9-9DBEF211F33B}"/>
              </a:ext>
            </a:extLst>
          </p:cNvPr>
          <p:cNvSpPr>
            <a:spLocks noGrp="1"/>
          </p:cNvSpPr>
          <p:nvPr>
            <p:ph idx="1"/>
          </p:nvPr>
        </p:nvSpPr>
        <p:spPr>
          <a:xfrm>
            <a:off x="370703" y="304800"/>
            <a:ext cx="9835977" cy="6219568"/>
          </a:xfrm>
        </p:spPr>
        <p:txBody>
          <a:bodyPr/>
          <a:lstStyle/>
          <a:p>
            <a:pPr marL="342900" lvl="0" indent="-342900">
              <a:lnSpc>
                <a:spcPct val="115000"/>
              </a:lnSpc>
              <a:buFont typeface="Symbol" panose="05050102010706020507" pitchFamily="18" charset="2"/>
              <a:buChar char=""/>
            </a:pPr>
            <a:r>
              <a:rPr lang="en-IN" sz="1800" b="1" dirty="0">
                <a:effectLst/>
                <a:latin typeface="Helvetica" panose="020B0604020202020204" pitchFamily="34" charset="0"/>
                <a:ea typeface="Calibri" panose="020F0502020204030204" pitchFamily="34" charset="0"/>
                <a:cs typeface="Times New Roman" panose="02020603050405020304" pitchFamily="18" charset="0"/>
              </a:rPr>
              <a:t>To view an e-mail containing an attached files, follow the steps given below:</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IN" sz="1800" dirty="0">
                <a:effectLst/>
                <a:latin typeface="Helvetica" panose="020B0604020202020204" pitchFamily="34" charset="0"/>
                <a:ea typeface="Calibri" panose="020F0502020204030204" pitchFamily="34" charset="0"/>
                <a:cs typeface="Times New Roman" panose="02020603050405020304" pitchFamily="18" charset="0"/>
              </a:rPr>
              <a:t>When you open an e-mail that contains an attachment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IN" sz="1800" dirty="0">
                <a:effectLst/>
                <a:latin typeface="Helvetica" panose="020B0604020202020204" pitchFamily="34" charset="0"/>
                <a:ea typeface="Calibri" panose="020F0502020204030204" pitchFamily="34" charset="0"/>
                <a:cs typeface="Times New Roman" panose="02020603050405020304" pitchFamily="18" charset="0"/>
              </a:rPr>
              <a:t>Click on the file icon, the file will be scanned for viruses and the scan report is shown to you below the file icon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n-IN" sz="1800" dirty="0">
                <a:effectLst/>
                <a:latin typeface="Helvetica" panose="020B0604020202020204" pitchFamily="34" charset="0"/>
                <a:ea typeface="Calibri" panose="020F0502020204030204" pitchFamily="34" charset="0"/>
                <a:cs typeface="Times New Roman" panose="02020603050405020304" pitchFamily="18" charset="0"/>
              </a:rPr>
              <a:t>Click download file link, which displays the file download dialog box, click save or open button to save or open the file.</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b="1" dirty="0">
                <a:effectLst/>
                <a:latin typeface="Helvetica" panose="020B0604020202020204" pitchFamily="34" charset="0"/>
                <a:ea typeface="Calibri" panose="020F0502020204030204" pitchFamily="34" charset="0"/>
                <a:cs typeface="Times New Roman" panose="02020603050405020304" pitchFamily="18" charset="0"/>
              </a:rPr>
              <a:t>To send an attachment with the mail, follow the steps given below:</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mj-lt"/>
              <a:buAutoNum type="arabicPeriod"/>
            </a:pPr>
            <a:r>
              <a:rPr lang="en-IN" sz="1800" dirty="0">
                <a:effectLst/>
                <a:latin typeface="Helvetica" panose="020B0604020202020204" pitchFamily="34" charset="0"/>
                <a:ea typeface="Calibri" panose="020F0502020204030204" pitchFamily="34" charset="0"/>
                <a:cs typeface="Times New Roman" panose="02020603050405020304" pitchFamily="18" charset="0"/>
              </a:rPr>
              <a:t>When you compose a mail, click the Attach files button.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n-IN" sz="1800" dirty="0">
                <a:effectLst/>
                <a:latin typeface="Helvetica" panose="020B0604020202020204" pitchFamily="34" charset="0"/>
                <a:ea typeface="Calibri" panose="020F0502020204030204" pitchFamily="34" charset="0"/>
                <a:cs typeface="Times New Roman" panose="02020603050405020304" pitchFamily="18" charset="0"/>
              </a:rPr>
              <a:t>Click on the browse button to display the choose file to upload dialog box.</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mj-lt"/>
              <a:buAutoNum type="arabicPeriod"/>
            </a:pPr>
            <a:r>
              <a:rPr lang="en-IN" sz="1800" dirty="0">
                <a:effectLst/>
                <a:latin typeface="Helvetica" panose="020B0604020202020204" pitchFamily="34" charset="0"/>
                <a:ea typeface="Calibri" panose="020F0502020204030204" pitchFamily="34" charset="0"/>
              </a:rPr>
              <a:t>Click o the attach files button to attach the file to your message and return to the compose Mail page</a:t>
            </a:r>
            <a:endParaRPr lang="en-IN" dirty="0"/>
          </a:p>
        </p:txBody>
      </p:sp>
    </p:spTree>
    <p:extLst>
      <p:ext uri="{BB962C8B-B14F-4D97-AF65-F5344CB8AC3E}">
        <p14:creationId xmlns:p14="http://schemas.microsoft.com/office/powerpoint/2010/main" xmlns="" val="3315248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D3EA906-799D-4AA2-B91E-B0783149010C}"/>
              </a:ext>
            </a:extLst>
          </p:cNvPr>
          <p:cNvSpPr>
            <a:spLocks noGrp="1"/>
          </p:cNvSpPr>
          <p:nvPr>
            <p:ph idx="1"/>
          </p:nvPr>
        </p:nvSpPr>
        <p:spPr>
          <a:xfrm>
            <a:off x="345989" y="255373"/>
            <a:ext cx="9943069" cy="6219567"/>
          </a:xfrm>
        </p:spPr>
        <p:txBody>
          <a:bodyPr>
            <a:normAutofit fontScale="92500"/>
          </a:bodyPr>
          <a:lstStyle/>
          <a:p>
            <a:pPr>
              <a:lnSpc>
                <a:spcPct val="115000"/>
              </a:lnSpc>
              <a:spcAft>
                <a:spcPts val="1000"/>
              </a:spcAft>
            </a:pPr>
            <a:r>
              <a:rPr lang="en-IN" sz="1800" b="1" u="dotted" dirty="0">
                <a:effectLst/>
                <a:latin typeface="Helvetica" panose="020B0604020202020204" pitchFamily="34" charset="0"/>
                <a:ea typeface="Calibri" panose="020F0502020204030204" pitchFamily="34" charset="0"/>
                <a:cs typeface="Times New Roman" panose="02020603050405020304" pitchFamily="18" charset="0"/>
              </a:rPr>
              <a:t>How E-mail Works: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To send e-mail, one needs a connection to the internet and access to a mail server, which forwards the mail.</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The standard protocol used for sending e mail is called SMTP (simple mail transfer protocol)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It works in conjunction with POP( post Office protocol) and IMAP(internet Mail access Protocol)</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When an e-mail is sent to a person, who has an e-mail address like </a:t>
            </a:r>
            <a:r>
              <a:rPr lang="en-IN" sz="1800" u="sng" dirty="0">
                <a:solidFill>
                  <a:srgbClr val="0000FF"/>
                </a:solidFill>
                <a:effectLst/>
                <a:latin typeface="Helvetica" panose="020B0604020202020204" pitchFamily="34" charset="0"/>
                <a:ea typeface="Calibri" panose="020F0502020204030204" pitchFamily="34" charset="0"/>
                <a:cs typeface="Times New Roman" panose="02020603050405020304" pitchFamily="18" charset="0"/>
                <a:hlinkClick r:id="rId2"/>
              </a:rPr>
              <a:t>xyz@hisdomain.com</a:t>
            </a:r>
            <a:r>
              <a:rPr lang="en-IN" sz="1800" dirty="0">
                <a:effectLst/>
                <a:latin typeface="Helvetica" panose="020B0604020202020204" pitchFamily="34" charset="0"/>
                <a:ea typeface="Calibri" panose="020F0502020204030204" pitchFamily="34" charset="0"/>
                <a:cs typeface="Times New Roman" panose="02020603050405020304" pitchFamily="18" charset="0"/>
              </a:rPr>
              <a:t>, it is broken down into two parts: </a:t>
            </a:r>
            <a:r>
              <a:rPr lang="en-IN" sz="1800" dirty="0" err="1">
                <a:effectLst/>
                <a:latin typeface="Helvetica" panose="020B0604020202020204" pitchFamily="34" charset="0"/>
                <a:ea typeface="Calibri" panose="020F0502020204030204" pitchFamily="34" charset="0"/>
                <a:cs typeface="Times New Roman" panose="02020603050405020304" pitchFamily="18" charset="0"/>
              </a:rPr>
              <a:t>xyz</a:t>
            </a:r>
            <a:r>
              <a:rPr lang="en-IN" sz="1800" dirty="0">
                <a:effectLst/>
                <a:latin typeface="Helvetica" panose="020B0604020202020204" pitchFamily="34" charset="0"/>
                <a:ea typeface="Calibri" panose="020F0502020204030204" pitchFamily="34" charset="0"/>
                <a:cs typeface="Times New Roman" panose="02020603050405020304" pitchFamily="18" charset="0"/>
              </a:rPr>
              <a:t> and hisdomain.com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SMTP server contacts DNS (Domain Name Service) server and asks for the location of hisdomain.com</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The DNS server sends the address back to the SMTP server.</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The SMTP server then sends the e-mail message to the SMTP server where hisdomain.com is located.</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This SMTP server then sends the e-mail message to </a:t>
            </a:r>
            <a:r>
              <a:rPr lang="en-IN" sz="1800" dirty="0" err="1">
                <a:effectLst/>
                <a:latin typeface="Helvetica" panose="020B0604020202020204" pitchFamily="34" charset="0"/>
                <a:ea typeface="Calibri" panose="020F0502020204030204" pitchFamily="34" charset="0"/>
                <a:cs typeface="Times New Roman" panose="02020603050405020304" pitchFamily="18" charset="0"/>
              </a:rPr>
              <a:t>xyz’s</a:t>
            </a:r>
            <a:r>
              <a:rPr lang="en-IN" sz="1800" dirty="0">
                <a:effectLst/>
                <a:latin typeface="Helvetica" panose="020B0604020202020204" pitchFamily="34" charset="0"/>
                <a:ea typeface="Calibri" panose="020F0502020204030204" pitchFamily="34" charset="0"/>
                <a:cs typeface="Times New Roman" panose="02020603050405020304" pitchFamily="18" charset="0"/>
              </a:rPr>
              <a:t> account on the POP or IMAP server.</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When </a:t>
            </a:r>
            <a:r>
              <a:rPr lang="en-IN" sz="1800" dirty="0" err="1">
                <a:effectLst/>
                <a:latin typeface="Helvetica" panose="020B0604020202020204" pitchFamily="34" charset="0"/>
                <a:ea typeface="Calibri" panose="020F0502020204030204" pitchFamily="34" charset="0"/>
                <a:cs typeface="Times New Roman" panose="02020603050405020304" pitchFamily="18" charset="0"/>
              </a:rPr>
              <a:t>xyz</a:t>
            </a:r>
            <a:r>
              <a:rPr lang="en-IN" sz="1800" dirty="0">
                <a:effectLst/>
                <a:latin typeface="Helvetica" panose="020B0604020202020204" pitchFamily="34" charset="0"/>
                <a:ea typeface="Calibri" panose="020F0502020204030204" pitchFamily="34" charset="0"/>
                <a:cs typeface="Times New Roman" panose="02020603050405020304" pitchFamily="18" charset="0"/>
              </a:rPr>
              <a:t> logs on to his computer and opens his e-mail client, his e-mail client requests the POP or IMAP server to send all mails from the account to his computer.</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xmlns="" val="395228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500"/>
                                        <p:tgtEl>
                                          <p:spTgt spid="3">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6" dur="500"/>
                                        <p:tgtEl>
                                          <p:spTgt spid="3">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9" dur="500"/>
                                        <p:tgtEl>
                                          <p:spTgt spid="3">
                                            <p:txEl>
                                              <p:pRg st="5" end="5"/>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5" dur="500"/>
                                        <p:tgtEl>
                                          <p:spTgt spid="3">
                                            <p:txEl>
                                              <p:pRg st="7" end="7"/>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8" dur="500"/>
                                        <p:tgtEl>
                                          <p:spTgt spid="3">
                                            <p:txEl>
                                              <p:pRg st="8" end="8"/>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EF38AD8-2955-40C0-A02B-60CBC9F8208E}"/>
              </a:ext>
            </a:extLst>
          </p:cNvPr>
          <p:cNvSpPr>
            <a:spLocks noGrp="1"/>
          </p:cNvSpPr>
          <p:nvPr>
            <p:ph idx="1"/>
          </p:nvPr>
        </p:nvSpPr>
        <p:spPr>
          <a:xfrm>
            <a:off x="387178" y="280086"/>
            <a:ext cx="9901881" cy="6203092"/>
          </a:xfrm>
        </p:spPr>
        <p:txBody>
          <a:bodyPr>
            <a:normAutofit fontScale="92500" lnSpcReduction="20000"/>
          </a:bodyPr>
          <a:lstStyle/>
          <a:p>
            <a:pPr>
              <a:lnSpc>
                <a:spcPct val="115000"/>
              </a:lnSpc>
              <a:spcAft>
                <a:spcPts val="1000"/>
              </a:spcAft>
            </a:pPr>
            <a:r>
              <a:rPr lang="en-IN" sz="1800" b="1" u="dotted" dirty="0">
                <a:effectLst/>
                <a:latin typeface="Helvetica" panose="020B0604020202020204" pitchFamily="34" charset="0"/>
                <a:ea typeface="Calibri" panose="020F0502020204030204" pitchFamily="34" charset="0"/>
                <a:cs typeface="Times New Roman" panose="02020603050405020304" pitchFamily="18" charset="0"/>
              </a:rPr>
              <a:t>Advantages of E-mail:</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b="1" i="1" u="wavy" dirty="0">
                <a:effectLst/>
                <a:latin typeface="Helvetica" panose="020B0604020202020204" pitchFamily="34" charset="0"/>
                <a:ea typeface="Calibri" panose="020F0502020204030204" pitchFamily="34" charset="0"/>
                <a:cs typeface="Times New Roman" panose="02020603050405020304" pitchFamily="18" charset="0"/>
              </a:rPr>
              <a:t>The delivery of messages is very fast</a:t>
            </a:r>
            <a:r>
              <a:rPr lang="en-IN" sz="1800" dirty="0">
                <a:effectLst/>
                <a:latin typeface="Helvetica" panose="020B0604020202020204" pitchFamily="34" charset="0"/>
                <a:ea typeface="Calibri" panose="020F0502020204030204" pitchFamily="34" charset="0"/>
                <a:cs typeface="Times New Roman" panose="02020603050405020304" pitchFamily="18" charset="0"/>
              </a:rPr>
              <a:t>, sometimes almost instantaneous , even though the message is meant for overseas or just to a friend next door</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The </a:t>
            </a:r>
            <a:r>
              <a:rPr lang="en-IN" sz="1800" b="1" i="1" u="wavy" dirty="0">
                <a:effectLst/>
                <a:latin typeface="Helvetica" panose="020B0604020202020204" pitchFamily="34" charset="0"/>
                <a:ea typeface="Calibri" panose="020F0502020204030204" pitchFamily="34" charset="0"/>
                <a:cs typeface="Times New Roman" panose="02020603050405020304" pitchFamily="18" charset="0"/>
              </a:rPr>
              <a:t>cost of e-mailing is almost free</a:t>
            </a:r>
            <a:r>
              <a:rPr lang="en-IN" sz="1800" dirty="0">
                <a:effectLst/>
                <a:latin typeface="Helvetica" panose="020B0604020202020204" pitchFamily="34" charset="0"/>
                <a:ea typeface="Calibri" panose="020F0502020204030204" pitchFamily="34" charset="0"/>
                <a:cs typeface="Times New Roman" panose="02020603050405020304" pitchFamily="18" charset="0"/>
              </a:rPr>
              <a:t> as it involves negligible amount of telephone and ISP charges.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b="1" i="1" u="wavy" dirty="0">
                <a:effectLst/>
                <a:latin typeface="Helvetica" panose="020B0604020202020204" pitchFamily="34" charset="0"/>
                <a:ea typeface="Calibri" panose="020F0502020204030204" pitchFamily="34" charset="0"/>
                <a:cs typeface="Times New Roman" panose="02020603050405020304" pitchFamily="18" charset="0"/>
              </a:rPr>
              <a:t>Multiple copies of the same message</a:t>
            </a:r>
            <a:r>
              <a:rPr lang="en-IN" sz="1800" dirty="0">
                <a:effectLst/>
                <a:latin typeface="Helvetica" panose="020B0604020202020204" pitchFamily="34" charset="0"/>
                <a:ea typeface="Calibri" panose="020F0502020204030204" pitchFamily="34" charset="0"/>
                <a:cs typeface="Times New Roman" panose="02020603050405020304" pitchFamily="18" charset="0"/>
              </a:rPr>
              <a:t> can be sent to group of people at the same time and can be sent as easily to a single person.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Picture, documents, and other files can also be attached to messages.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IN" sz="1800" b="1" u="dotted" dirty="0">
                <a:effectLst/>
                <a:latin typeface="Helvetica" panose="020B0604020202020204" pitchFamily="34" charset="0"/>
                <a:ea typeface="Calibri" panose="020F0502020204030204" pitchFamily="34" charset="0"/>
                <a:cs typeface="Times New Roman" panose="02020603050405020304" pitchFamily="18" charset="0"/>
              </a:rPr>
              <a:t>Disadvantages of E-mail:</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Although </a:t>
            </a:r>
            <a:r>
              <a:rPr lang="en-IN" sz="1800" b="1" i="1" u="wavy" dirty="0">
                <a:effectLst/>
                <a:latin typeface="Helvetica" panose="020B0604020202020204" pitchFamily="34" charset="0"/>
                <a:ea typeface="Calibri" panose="020F0502020204030204" pitchFamily="34" charset="0"/>
                <a:cs typeface="Times New Roman" panose="02020603050405020304" pitchFamily="18" charset="0"/>
              </a:rPr>
              <a:t>e-mail is delivered instantly</a:t>
            </a:r>
            <a:r>
              <a:rPr lang="en-IN" sz="1800" dirty="0">
                <a:effectLst/>
                <a:latin typeface="Helvetica" panose="020B0604020202020204" pitchFamily="34" charset="0"/>
                <a:ea typeface="Calibri" panose="020F0502020204030204" pitchFamily="34" charset="0"/>
                <a:cs typeface="Times New Roman" panose="02020603050405020304" pitchFamily="18" charset="0"/>
              </a:rPr>
              <a:t>, the recipient may or may not read his/her mail on time. that defeats the quickness of electronic mailing</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The user </a:t>
            </a:r>
            <a:r>
              <a:rPr lang="en-IN" sz="1800" b="1" i="1" u="wavy" dirty="0">
                <a:effectLst/>
                <a:latin typeface="Helvetica" panose="020B0604020202020204" pitchFamily="34" charset="0"/>
                <a:ea typeface="Calibri" panose="020F0502020204030204" pitchFamily="34" charset="0"/>
                <a:cs typeface="Times New Roman" panose="02020603050405020304" pitchFamily="18" charset="0"/>
              </a:rPr>
              <a:t>must stay online to read and write more than one mail</a:t>
            </a:r>
            <a:r>
              <a:rPr lang="en-IN" sz="1800" dirty="0">
                <a:effectLst/>
                <a:latin typeface="Helvetica" panose="020B0604020202020204" pitchFamily="34" charset="0"/>
                <a:ea typeface="Calibri" panose="020F0502020204030204" pitchFamily="34" charset="0"/>
                <a:cs typeface="Times New Roman" panose="02020603050405020304" pitchFamily="18" charset="0"/>
              </a:rPr>
              <a:t>. In addition, most web male either display advertisements during use  or append them  to mails sent . it results  in increased size of the original mail,  which brings a significant decrease in speed of use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Since e-mail passes through a network ,it may be </a:t>
            </a:r>
            <a:r>
              <a:rPr lang="en-IN" sz="1800" b="1" i="1" u="wavy" dirty="0">
                <a:effectLst/>
                <a:latin typeface="Helvetica" panose="020B0604020202020204" pitchFamily="34" charset="0"/>
                <a:ea typeface="Calibri" panose="020F0502020204030204" pitchFamily="34" charset="0"/>
                <a:cs typeface="Times New Roman" panose="02020603050405020304" pitchFamily="18" charset="0"/>
              </a:rPr>
              <a:t>intercepted in between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800" b="1" i="1" u="wavy" dirty="0">
                <a:effectLst/>
                <a:latin typeface="Helvetica" panose="020B0604020202020204" pitchFamily="34" charset="0"/>
                <a:ea typeface="Calibri" panose="020F0502020204030204" pitchFamily="34" charset="0"/>
                <a:cs typeface="Times New Roman" panose="02020603050405020304" pitchFamily="18" charset="0"/>
              </a:rPr>
              <a:t>The slightest error in the address</a:t>
            </a:r>
            <a:r>
              <a:rPr lang="en-IN" sz="1800" dirty="0">
                <a:effectLst/>
                <a:latin typeface="Helvetica" panose="020B0604020202020204" pitchFamily="34" charset="0"/>
                <a:ea typeface="Calibri" panose="020F0502020204030204" pitchFamily="34" charset="0"/>
                <a:cs typeface="Times New Roman" panose="02020603050405020304" pitchFamily="18" charset="0"/>
              </a:rPr>
              <a:t> or a failure in one of the links between sender and  receiver is enough to prevent a delivery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xmlns="" val="588258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828E17B-8965-4051-A5FA-DB7F087EAEB2}"/>
              </a:ext>
            </a:extLst>
          </p:cNvPr>
          <p:cNvSpPr>
            <a:spLocks noGrp="1"/>
          </p:cNvSpPr>
          <p:nvPr>
            <p:ph idx="1"/>
          </p:nvPr>
        </p:nvSpPr>
        <p:spPr>
          <a:xfrm>
            <a:off x="1012696" y="2555426"/>
            <a:ext cx="8946541" cy="1942433"/>
          </a:xfrm>
        </p:spPr>
        <p:txBody>
          <a:bodyPr>
            <a:normAutofit/>
          </a:bodyPr>
          <a:lstStyle/>
          <a:p>
            <a:pPr marL="0" indent="0" algn="ctr">
              <a:buNone/>
            </a:pPr>
            <a:r>
              <a:rPr lang="en-IN" sz="7200" dirty="0">
                <a:solidFill>
                  <a:schemeClr val="accent1"/>
                </a:solidFill>
                <a:latin typeface="Algerian" panose="04020705040A02060702" pitchFamily="82" charset="0"/>
              </a:rPr>
              <a:t>THANK YOU</a:t>
            </a:r>
          </a:p>
        </p:txBody>
      </p:sp>
    </p:spTree>
    <p:extLst>
      <p:ext uri="{BB962C8B-B14F-4D97-AF65-F5344CB8AC3E}">
        <p14:creationId xmlns:p14="http://schemas.microsoft.com/office/powerpoint/2010/main" xmlns="" val="4152548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294210-D9B8-45F7-830D-A7552772BCC9}"/>
              </a:ext>
            </a:extLst>
          </p:cNvPr>
          <p:cNvSpPr>
            <a:spLocks noGrp="1"/>
          </p:cNvSpPr>
          <p:nvPr>
            <p:ph type="title"/>
          </p:nvPr>
        </p:nvSpPr>
        <p:spPr>
          <a:xfrm>
            <a:off x="1295401" y="449394"/>
            <a:ext cx="9601196" cy="814863"/>
          </a:xfrm>
        </p:spPr>
        <p:txBody>
          <a:bodyPr/>
          <a:lstStyle/>
          <a:p>
            <a:r>
              <a:rPr lang="en-IN" sz="4400" dirty="0">
                <a:latin typeface="Times New Roman" panose="02020603050405020304" pitchFamily="18" charset="0"/>
                <a:cs typeface="Times New Roman" panose="02020603050405020304" pitchFamily="18" charset="0"/>
              </a:rPr>
              <a:t>Internet Tools</a:t>
            </a:r>
          </a:p>
        </p:txBody>
      </p:sp>
      <p:sp>
        <p:nvSpPr>
          <p:cNvPr id="3" name="Content Placeholder 2">
            <a:extLst>
              <a:ext uri="{FF2B5EF4-FFF2-40B4-BE49-F238E27FC236}">
                <a16:creationId xmlns:a16="http://schemas.microsoft.com/office/drawing/2014/main" xmlns="" id="{2C38A685-E67C-4D34-82B3-FBCA18B17479}"/>
              </a:ext>
            </a:extLst>
          </p:cNvPr>
          <p:cNvSpPr>
            <a:spLocks noGrp="1"/>
          </p:cNvSpPr>
          <p:nvPr>
            <p:ph idx="1"/>
          </p:nvPr>
        </p:nvSpPr>
        <p:spPr>
          <a:xfrm>
            <a:off x="1295401" y="1423283"/>
            <a:ext cx="9601196" cy="4778734"/>
          </a:xfrm>
        </p:spPr>
        <p:txBody>
          <a:bodyPr>
            <a:normAutofit fontScale="92500" lnSpcReduction="20000"/>
          </a:bodyPr>
          <a:lstStyle/>
          <a:p>
            <a:r>
              <a:rPr lang="en-IN" sz="1800" b="1" dirty="0">
                <a:latin typeface="Times New Roman" panose="02020603050405020304" pitchFamily="18" charset="0"/>
                <a:cs typeface="Times New Roman" panose="02020603050405020304" pitchFamily="18" charset="0"/>
              </a:rPr>
              <a:t>Web browser: </a:t>
            </a:r>
          </a:p>
          <a:p>
            <a:pPr marL="400050" indent="-400050">
              <a:buFont typeface="+mj-lt"/>
              <a:buAutoNum type="romanLcPeriod"/>
            </a:pPr>
            <a:r>
              <a:rPr lang="en-IN" sz="1800" dirty="0">
                <a:latin typeface="Times New Roman" panose="02020603050405020304" pitchFamily="18" charset="0"/>
                <a:cs typeface="Times New Roman" panose="02020603050405020304" pitchFamily="18" charset="0"/>
              </a:rPr>
              <a:t>	A web browser is a software application, which provides a graphical user interface(GUI) so that the user can navigate the internet easily by clicking on menus, icons, or buttons instead of learning difficult keyboard commands.</a:t>
            </a:r>
          </a:p>
          <a:p>
            <a:pPr marL="400050" indent="-400050">
              <a:buFont typeface="+mj-lt"/>
              <a:buAutoNum type="romanLcPeriod"/>
            </a:pPr>
            <a:r>
              <a:rPr lang="en-IN" sz="1800" dirty="0">
                <a:latin typeface="Times New Roman" panose="02020603050405020304" pitchFamily="18" charset="0"/>
                <a:cs typeface="Times New Roman" panose="02020603050405020304" pitchFamily="18" charset="0"/>
              </a:rPr>
              <a:t>A browser uses the HTTP protocol to request web pages from the web server.</a:t>
            </a:r>
          </a:p>
          <a:p>
            <a:pPr marL="400050" indent="-400050">
              <a:buFont typeface="+mj-lt"/>
              <a:buAutoNum type="romanLcPeriod"/>
            </a:pPr>
            <a:r>
              <a:rPr lang="en-IN" sz="1800" dirty="0">
                <a:latin typeface="Times New Roman" panose="02020603050405020304" pitchFamily="18" charset="0"/>
                <a:cs typeface="Times New Roman" panose="02020603050405020304" pitchFamily="18" charset="0"/>
              </a:rPr>
              <a:t>Web pages tells us the browser how to display the web contents on the user’s screen.</a:t>
            </a:r>
          </a:p>
          <a:p>
            <a:pPr marL="0" indent="0">
              <a:buNone/>
            </a:pPr>
            <a:endParaRPr lang="en-IN" sz="1800" dirty="0">
              <a:latin typeface="Times New Roman" panose="02020603050405020304" pitchFamily="18" charset="0"/>
              <a:cs typeface="Times New Roman" panose="02020603050405020304" pitchFamily="18" charset="0"/>
            </a:endParaRPr>
          </a:p>
          <a:p>
            <a:pPr marL="0" indent="0">
              <a:buNone/>
            </a:pPr>
            <a:r>
              <a:rPr lang="en-IN" sz="1800" b="1" u="sng" dirty="0">
                <a:latin typeface="Times New Roman" panose="02020603050405020304" pitchFamily="18" charset="0"/>
                <a:cs typeface="Times New Roman" panose="02020603050405020304" pitchFamily="18" charset="0"/>
              </a:rPr>
              <a:t>Features of web browser:</a:t>
            </a:r>
          </a:p>
          <a:p>
            <a:pPr>
              <a:buFont typeface="+mj-lt"/>
              <a:buAutoNum type="arabicPeriod"/>
            </a:pPr>
            <a:r>
              <a:rPr lang="en-IN" sz="1800" b="1" dirty="0">
                <a:latin typeface="Times New Roman" panose="02020603050405020304" pitchFamily="18" charset="0"/>
                <a:cs typeface="Times New Roman" panose="02020603050405020304" pitchFamily="18" charset="0"/>
              </a:rPr>
              <a:t>A browser handles request for HTML files, interprets links, and deals with embedded images, audio and video elements.</a:t>
            </a:r>
          </a:p>
          <a:p>
            <a:pPr>
              <a:buFont typeface="+mj-lt"/>
              <a:buAutoNum type="arabicPeriod"/>
            </a:pPr>
            <a:r>
              <a:rPr lang="en-IN" sz="1800" b="1" dirty="0">
                <a:latin typeface="Times New Roman" panose="02020603050405020304" pitchFamily="18" charset="0"/>
                <a:cs typeface="Times New Roman" panose="02020603050405020304" pitchFamily="18" charset="0"/>
              </a:rPr>
              <a:t>A browser keeps the history of websites visited</a:t>
            </a:r>
          </a:p>
          <a:p>
            <a:pPr>
              <a:buFont typeface="+mj-lt"/>
              <a:buAutoNum type="arabicPeriod"/>
            </a:pPr>
            <a:r>
              <a:rPr lang="en-IN" sz="1800" b="1" dirty="0">
                <a:latin typeface="Times New Roman" panose="02020603050405020304" pitchFamily="18" charset="0"/>
                <a:cs typeface="Times New Roman" panose="02020603050405020304" pitchFamily="18" charset="0"/>
              </a:rPr>
              <a:t>A browser lets a user to save a collection pages, allowing for later retrieval.</a:t>
            </a:r>
          </a:p>
          <a:p>
            <a:pPr>
              <a:buFont typeface="+mj-lt"/>
              <a:buAutoNum type="arabicPeriod"/>
            </a:pPr>
            <a:r>
              <a:rPr lang="en-IN" sz="1800" b="1" dirty="0">
                <a:latin typeface="Times New Roman" panose="02020603050405020304" pitchFamily="18" charset="0"/>
                <a:cs typeface="Times New Roman" panose="02020603050405020304" pitchFamily="18" charset="0"/>
              </a:rPr>
              <a:t>A browser provides a row of buttons at the top of the browser window for browsing the internet conveniently</a:t>
            </a:r>
          </a:p>
          <a:p>
            <a:pPr>
              <a:buFont typeface="+mj-lt"/>
              <a:buAutoNum type="arabicPeriod"/>
            </a:pPr>
            <a:r>
              <a:rPr lang="en-IN" sz="1800" b="1" dirty="0">
                <a:latin typeface="Times New Roman" panose="02020603050405020304" pitchFamily="18" charset="0"/>
                <a:cs typeface="Times New Roman" panose="02020603050405020304" pitchFamily="18" charset="0"/>
              </a:rPr>
              <a:t>A browser connects to an email program  for importing favourites/bookmarks and sending and receiving emails from the most commonly used applications and formats.</a:t>
            </a:r>
          </a:p>
          <a:p>
            <a:pPr marL="0" indent="0">
              <a:buNone/>
            </a:pPr>
            <a:endParaRPr lang="en-IN"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2153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1000"/>
                                        <p:tgtEl>
                                          <p:spTgt spid="3">
                                            <p:txEl>
                                              <p:pRg st="5" end="5"/>
                                            </p:txEl>
                                          </p:spTgt>
                                        </p:tgtEl>
                                      </p:cBhvr>
                                    </p:animEffect>
                                    <p:anim calcmode="lin" valueType="num">
                                      <p:cBhvr>
                                        <p:cTn id="1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ircle(in)">
                                      <p:cBhvr>
                                        <p:cTn id="25" dur="2000"/>
                                        <p:tgtEl>
                                          <p:spTgt spid="3">
                                            <p:txEl>
                                              <p:pRg st="6" end="6"/>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circle(in)">
                                      <p:cBhvr>
                                        <p:cTn id="28" dur="2000"/>
                                        <p:tgtEl>
                                          <p:spTgt spid="3">
                                            <p:txEl>
                                              <p:pRg st="7" end="7"/>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circle(in)">
                                      <p:cBhvr>
                                        <p:cTn id="31" dur="2000"/>
                                        <p:tgtEl>
                                          <p:spTgt spid="3">
                                            <p:txEl>
                                              <p:pRg st="8" end="8"/>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circle(in)">
                                      <p:cBhvr>
                                        <p:cTn id="34" dur="2000"/>
                                        <p:tgtEl>
                                          <p:spTgt spid="3">
                                            <p:txEl>
                                              <p:pRg st="9" end="9"/>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circle(in)">
                                      <p:cBhvr>
                                        <p:cTn id="3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D2965D1-4CC1-41EB-9992-F5FC2CD56583}"/>
              </a:ext>
            </a:extLst>
          </p:cNvPr>
          <p:cNvSpPr>
            <a:spLocks noGrp="1"/>
          </p:cNvSpPr>
          <p:nvPr>
            <p:ph idx="1"/>
          </p:nvPr>
        </p:nvSpPr>
        <p:spPr>
          <a:xfrm>
            <a:off x="795130" y="1186248"/>
            <a:ext cx="9254723" cy="5062151"/>
          </a:xfrm>
        </p:spPr>
        <p:txBody>
          <a:bodyPr/>
          <a:lstStyle/>
          <a:p>
            <a:pPr marL="457200" indent="-457200">
              <a:buFont typeface="+mj-lt"/>
              <a:buAutoNum type="arabicPeriod" startAt="6"/>
            </a:pPr>
            <a:r>
              <a:rPr lang="en-IN" dirty="0"/>
              <a:t>A browser supports web standards currently in use such as HTML, HTTP, </a:t>
            </a:r>
            <a:r>
              <a:rPr lang="en-IN" dirty="0" err="1"/>
              <a:t>Javascript</a:t>
            </a:r>
            <a:r>
              <a:rPr lang="en-IN" dirty="0"/>
              <a:t>, and Unicode</a:t>
            </a:r>
          </a:p>
          <a:p>
            <a:pPr marL="457200" indent="-457200">
              <a:buFont typeface="+mj-lt"/>
              <a:buAutoNum type="arabicPeriod" startAt="6"/>
            </a:pPr>
            <a:r>
              <a:rPr lang="en-IN" dirty="0"/>
              <a:t>A browser supports multimedia data in three ways</a:t>
            </a:r>
          </a:p>
          <a:p>
            <a:pPr marL="0" indent="0">
              <a:buNone/>
            </a:pPr>
            <a:r>
              <a:rPr lang="en-IN" dirty="0"/>
              <a:t>	</a:t>
            </a:r>
            <a:r>
              <a:rPr lang="en-IN" dirty="0" err="1"/>
              <a:t>i</a:t>
            </a:r>
            <a:r>
              <a:rPr lang="en-IN" dirty="0"/>
              <a:t>)Native support: browser present the image as a part of the web page in the browser window</a:t>
            </a:r>
          </a:p>
          <a:p>
            <a:pPr marL="0" indent="0">
              <a:buNone/>
            </a:pPr>
            <a:endParaRPr lang="en-IN" dirty="0"/>
          </a:p>
          <a:p>
            <a:pPr marL="0" indent="0">
              <a:buNone/>
            </a:pPr>
            <a:r>
              <a:rPr lang="en-IN" dirty="0"/>
              <a:t>	ii)Plug-ins: it adds the function to the browser, such as an audio player or a compression utility.</a:t>
            </a:r>
          </a:p>
          <a:p>
            <a:pPr marL="0" indent="0">
              <a:buNone/>
            </a:pPr>
            <a:endParaRPr lang="en-IN" dirty="0"/>
          </a:p>
          <a:p>
            <a:pPr marL="0" indent="0">
              <a:buNone/>
            </a:pPr>
            <a:r>
              <a:rPr lang="en-IN" dirty="0"/>
              <a:t>	iii)Helper programs: helper programs are external applications launched by a web browser to view non-native file formats and data types.</a:t>
            </a:r>
          </a:p>
        </p:txBody>
      </p:sp>
    </p:spTree>
    <p:extLst>
      <p:ext uri="{BB962C8B-B14F-4D97-AF65-F5344CB8AC3E}">
        <p14:creationId xmlns:p14="http://schemas.microsoft.com/office/powerpoint/2010/main" xmlns="" val="352306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anim calcmode="lin" valueType="num">
                                      <p:cBhvr>
                                        <p:cTn id="3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9E76C3-17A2-421F-AD06-5937D29AEF18}"/>
              </a:ext>
            </a:extLst>
          </p:cNvPr>
          <p:cNvSpPr>
            <a:spLocks noGrp="1"/>
          </p:cNvSpPr>
          <p:nvPr>
            <p:ph type="title"/>
          </p:nvPr>
        </p:nvSpPr>
        <p:spPr>
          <a:xfrm>
            <a:off x="646111" y="452718"/>
            <a:ext cx="9404723" cy="964190"/>
          </a:xfrm>
        </p:spPr>
        <p:txBody>
          <a:bodyPr/>
          <a:lstStyle/>
          <a:p>
            <a:r>
              <a:rPr lang="en-IN" dirty="0">
                <a:latin typeface="Times New Roman" panose="02020603050405020304" pitchFamily="18" charset="0"/>
                <a:cs typeface="Times New Roman" panose="02020603050405020304" pitchFamily="18" charset="0"/>
              </a:rPr>
              <a:t>Opening Internet Explorer</a:t>
            </a:r>
          </a:p>
        </p:txBody>
      </p:sp>
      <p:sp>
        <p:nvSpPr>
          <p:cNvPr id="3" name="Content Placeholder 2">
            <a:extLst>
              <a:ext uri="{FF2B5EF4-FFF2-40B4-BE49-F238E27FC236}">
                <a16:creationId xmlns:a16="http://schemas.microsoft.com/office/drawing/2014/main" xmlns="" id="{73B588BB-28D4-4B97-BD38-4127CFA3BF00}"/>
              </a:ext>
            </a:extLst>
          </p:cNvPr>
          <p:cNvSpPr>
            <a:spLocks noGrp="1"/>
          </p:cNvSpPr>
          <p:nvPr>
            <p:ph idx="1"/>
          </p:nvPr>
        </p:nvSpPr>
        <p:spPr>
          <a:xfrm>
            <a:off x="790832" y="1515762"/>
            <a:ext cx="9259021" cy="4732637"/>
          </a:xfrm>
        </p:spPr>
        <p:txBody>
          <a:bodyPr/>
          <a:lstStyle/>
          <a:p>
            <a:r>
              <a:rPr lang="en-IN" dirty="0"/>
              <a:t>To open Internet Explorer, perform any of the following steps:</a:t>
            </a:r>
          </a:p>
          <a:p>
            <a:pPr marL="457200" indent="-457200">
              <a:buFont typeface="+mj-lt"/>
              <a:buAutoNum type="arabicPeriod"/>
            </a:pPr>
            <a:r>
              <a:rPr lang="en-IN" dirty="0"/>
              <a:t>Double click the Internet explorer icon located on the desktop.</a:t>
            </a:r>
          </a:p>
          <a:p>
            <a:pPr marL="457200" indent="-457200">
              <a:buFont typeface="+mj-lt"/>
              <a:buAutoNum type="arabicPeriod"/>
            </a:pPr>
            <a:r>
              <a:rPr lang="en-IN" dirty="0"/>
              <a:t>Click the Internet explorer icon from quick launch.</a:t>
            </a:r>
          </a:p>
          <a:p>
            <a:pPr marL="457200" indent="-457200">
              <a:buFont typeface="+mj-lt"/>
              <a:buAutoNum type="arabicPeriod"/>
            </a:pPr>
            <a:r>
              <a:rPr lang="en-IN" dirty="0"/>
              <a:t>Click start and select internet explorer.</a:t>
            </a:r>
          </a:p>
          <a:p>
            <a:pPr marL="457200" indent="-457200">
              <a:buFont typeface="+mj-lt"/>
              <a:buAutoNum type="arabicPeriod"/>
            </a:pPr>
            <a:r>
              <a:rPr lang="en-IN" dirty="0"/>
              <a:t>Click start, select all </a:t>
            </a:r>
            <a:r>
              <a:rPr lang="en-IN" dirty="0" err="1"/>
              <a:t>programms</a:t>
            </a:r>
            <a:r>
              <a:rPr lang="en-IN" dirty="0"/>
              <a:t> and then select internet explorer.</a:t>
            </a:r>
          </a:p>
          <a:p>
            <a:pPr marL="0" indent="0">
              <a:buNone/>
            </a:pPr>
            <a:endParaRPr lang="en-IN" dirty="0"/>
          </a:p>
          <a:p>
            <a:pPr marL="0" indent="0">
              <a:buNone/>
            </a:pPr>
            <a:r>
              <a:rPr lang="en-IN" b="1" u="sng" dirty="0"/>
              <a:t>Internet Explorer Environment</a:t>
            </a: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When internet explorer is opened, the main screen of the internet explorer is displayed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This main window has many parts which is described in detail below:</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a:p>
            <a:pPr marL="0" indent="0">
              <a:buNone/>
            </a:pPr>
            <a:endParaRPr lang="en-IN" dirty="0"/>
          </a:p>
        </p:txBody>
      </p:sp>
    </p:spTree>
    <p:extLst>
      <p:ext uri="{BB962C8B-B14F-4D97-AF65-F5344CB8AC3E}">
        <p14:creationId xmlns:p14="http://schemas.microsoft.com/office/powerpoint/2010/main" xmlns="" val="2183978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xmlns="" id="{8B117395-A4DF-4A12-A3BB-F07313A49994}"/>
              </a:ext>
            </a:extLst>
          </p:cNvPr>
          <p:cNvPicPr>
            <a:picLocks noGrp="1"/>
          </p:cNvPicPr>
          <p:nvPr>
            <p:ph idx="1"/>
          </p:nvPr>
        </p:nvPicPr>
        <p:blipFill>
          <a:blip r:embed="rId2" cstate="print"/>
          <a:srcRect/>
          <a:stretch>
            <a:fillRect/>
          </a:stretch>
        </p:blipFill>
        <p:spPr bwMode="auto">
          <a:xfrm>
            <a:off x="1245595" y="566314"/>
            <a:ext cx="8252632" cy="5735632"/>
          </a:xfrm>
          <a:prstGeom prst="rect">
            <a:avLst/>
          </a:prstGeom>
          <a:noFill/>
          <a:ln w="9525">
            <a:noFill/>
            <a:miter lim="800000"/>
            <a:headEnd/>
            <a:tailEnd/>
          </a:ln>
        </p:spPr>
      </p:pic>
    </p:spTree>
    <p:extLst>
      <p:ext uri="{BB962C8B-B14F-4D97-AF65-F5344CB8AC3E}">
        <p14:creationId xmlns:p14="http://schemas.microsoft.com/office/powerpoint/2010/main" xmlns="" val="3881070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BD23FF5-F06D-406B-8E21-05708E63FABE}"/>
              </a:ext>
            </a:extLst>
          </p:cNvPr>
          <p:cNvSpPr>
            <a:spLocks noGrp="1"/>
          </p:cNvSpPr>
          <p:nvPr>
            <p:ph idx="1"/>
          </p:nvPr>
        </p:nvSpPr>
        <p:spPr>
          <a:xfrm>
            <a:off x="840259" y="370703"/>
            <a:ext cx="9465276" cy="6178378"/>
          </a:xfrm>
        </p:spPr>
        <p:txBody>
          <a:bodyPr>
            <a:normAutofit fontScale="92500" lnSpcReduction="20000"/>
          </a:bodyPr>
          <a:lstStyle/>
          <a:p>
            <a:pPr marL="0" lvl="0" indent="0">
              <a:lnSpc>
                <a:spcPct val="115000"/>
              </a:lnSpc>
              <a:buNone/>
            </a:pPr>
            <a:r>
              <a:rPr lang="en-IN" sz="1800" b="1" dirty="0">
                <a:effectLst/>
                <a:latin typeface="Helvetica" panose="020B0604020202020204" pitchFamily="34" charset="0"/>
                <a:ea typeface="Calibri" panose="020F0502020204030204" pitchFamily="34" charset="0"/>
                <a:cs typeface="Times New Roman" panose="02020603050405020304" pitchFamily="18" charset="0"/>
              </a:rPr>
              <a:t>a. Title bar:</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It is located at the top of the window and tells you the title of the page you are viewing.</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Title bar also tells you which internet explorer is currently active.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rPr>
              <a:t>It has Minimize, Restore/Maximize and close.</a:t>
            </a:r>
          </a:p>
          <a:p>
            <a:pPr marL="0" lvl="0" indent="0">
              <a:lnSpc>
                <a:spcPct val="115000"/>
              </a:lnSpc>
              <a:buNone/>
            </a:pPr>
            <a:r>
              <a:rPr lang="en-IN" sz="1800" b="1" dirty="0">
                <a:latin typeface="Helvetica" panose="020B0604020202020204" pitchFamily="34" charset="0"/>
                <a:ea typeface="Calibri" panose="020F0502020204030204" pitchFamily="34" charset="0"/>
                <a:cs typeface="Times New Roman" panose="02020603050405020304" pitchFamily="18" charset="0"/>
              </a:rPr>
              <a:t>b. </a:t>
            </a:r>
            <a:r>
              <a:rPr lang="en-IN" sz="1800" b="1" dirty="0">
                <a:effectLst/>
                <a:latin typeface="Helvetica" panose="020B0604020202020204" pitchFamily="34" charset="0"/>
                <a:ea typeface="Calibri" panose="020F0502020204030204" pitchFamily="34" charset="0"/>
                <a:cs typeface="Times New Roman" panose="02020603050405020304" pitchFamily="18" charset="0"/>
              </a:rPr>
              <a:t>Tabs: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Internet Explorer 8 allows opening multiple tabs in a single browser window with each tab displaying a web page.</a:t>
            </a:r>
            <a:endParaRPr lang="en-IN"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rPr>
              <a:t>To open a new tab either click the New Tab button or press CTRL+T</a:t>
            </a:r>
          </a:p>
          <a:p>
            <a:pPr marL="0" lvl="0" indent="0">
              <a:lnSpc>
                <a:spcPct val="115000"/>
              </a:lnSpc>
              <a:buNone/>
            </a:pPr>
            <a:r>
              <a:rPr lang="en-IN" sz="1800" b="1" dirty="0">
                <a:effectLst/>
                <a:latin typeface="Helvetica" panose="020B0604020202020204" pitchFamily="34" charset="0"/>
                <a:ea typeface="Calibri" panose="020F0502020204030204" pitchFamily="34" charset="0"/>
                <a:cs typeface="Times New Roman" panose="02020603050405020304" pitchFamily="18" charset="0"/>
              </a:rPr>
              <a:t>c. Back and forward Buttons: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Back button allows user to move to the most recently displayed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Forward button allows moving to the page the user most recently has moved back from.</a:t>
            </a:r>
          </a:p>
          <a:p>
            <a:pPr marL="0" lvl="0" indent="0">
              <a:lnSpc>
                <a:spcPct val="115000"/>
              </a:lnSpc>
              <a:buNone/>
            </a:pPr>
            <a:r>
              <a:rPr lang="en-IN" sz="1800" b="1" dirty="0">
                <a:effectLst/>
                <a:latin typeface="Helvetica" panose="020B0604020202020204" pitchFamily="34" charset="0"/>
                <a:ea typeface="Calibri" panose="020F0502020204030204" pitchFamily="34" charset="0"/>
                <a:cs typeface="Times New Roman" panose="02020603050405020304" pitchFamily="18" charset="0"/>
              </a:rPr>
              <a:t>d. Address Bar:</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Address bar displays the internet address(URL) of the page currently being displayed.</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You can access a site by typing its URL into the address box and press Enter.</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spcAft>
                <a:spcPts val="1000"/>
              </a:spcAft>
              <a:buNone/>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spcAft>
                <a:spcPts val="1000"/>
              </a:spcAft>
              <a:buNone/>
            </a:pPr>
            <a:endParaRPr lang="en-IN" dirty="0"/>
          </a:p>
        </p:txBody>
      </p:sp>
    </p:spTree>
    <p:extLst>
      <p:ext uri="{BB962C8B-B14F-4D97-AF65-F5344CB8AC3E}">
        <p14:creationId xmlns:p14="http://schemas.microsoft.com/office/powerpoint/2010/main" xmlns="" val="182053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anim calcmode="lin" valueType="num">
                                      <p:cBhvr>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1000"/>
                                        <p:tgtEl>
                                          <p:spTgt spid="3">
                                            <p:txEl>
                                              <p:pRg st="8" end="8"/>
                                            </p:txEl>
                                          </p:spTgt>
                                        </p:tgtEl>
                                      </p:cBhvr>
                                    </p:animEffect>
                                    <p:anim calcmode="lin" valueType="num">
                                      <p:cBhvr>
                                        <p:cTn id="4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1000"/>
                                        <p:tgtEl>
                                          <p:spTgt spid="3">
                                            <p:txEl>
                                              <p:pRg st="9" end="9"/>
                                            </p:txEl>
                                          </p:spTgt>
                                        </p:tgtEl>
                                      </p:cBhvr>
                                    </p:animEffect>
                                    <p:anim calcmode="lin" valueType="num">
                                      <p:cBhvr>
                                        <p:cTn id="5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
                                            <p:txEl>
                                              <p:pRg st="10" end="10"/>
                                            </p:txEl>
                                          </p:spTgt>
                                        </p:tgtEl>
                                        <p:attrNameLst>
                                          <p:attrName>style.visibility</p:attrName>
                                        </p:attrNameLst>
                                      </p:cBhvr>
                                      <p:to>
                                        <p:strVal val="visible"/>
                                      </p:to>
                                    </p:set>
                                    <p:animEffect transition="in" filter="fade">
                                      <p:cBhvr>
                                        <p:cTn id="58" dur="1000"/>
                                        <p:tgtEl>
                                          <p:spTgt spid="3">
                                            <p:txEl>
                                              <p:pRg st="10" end="10"/>
                                            </p:txEl>
                                          </p:spTgt>
                                        </p:tgtEl>
                                      </p:cBhvr>
                                    </p:animEffect>
                                    <p:anim calcmode="lin" valueType="num">
                                      <p:cBhvr>
                                        <p:cTn id="5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fade">
                                      <p:cBhvr>
                                        <p:cTn id="63" dur="1000"/>
                                        <p:tgtEl>
                                          <p:spTgt spid="3">
                                            <p:txEl>
                                              <p:pRg st="11" end="11"/>
                                            </p:txEl>
                                          </p:spTgt>
                                        </p:tgtEl>
                                      </p:cBhvr>
                                    </p:animEffect>
                                    <p:anim calcmode="lin" valueType="num">
                                      <p:cBhvr>
                                        <p:cTn id="6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3">
                                            <p:txEl>
                                              <p:pRg st="12" end="12"/>
                                            </p:txEl>
                                          </p:spTgt>
                                        </p:tgtEl>
                                        <p:attrNameLst>
                                          <p:attrName>style.visibility</p:attrName>
                                        </p:attrNameLst>
                                      </p:cBhvr>
                                      <p:to>
                                        <p:strVal val="visible"/>
                                      </p:to>
                                    </p:set>
                                    <p:animEffect transition="in" filter="fade">
                                      <p:cBhvr>
                                        <p:cTn id="68" dur="1000"/>
                                        <p:tgtEl>
                                          <p:spTgt spid="3">
                                            <p:txEl>
                                              <p:pRg st="12" end="12"/>
                                            </p:txEl>
                                          </p:spTgt>
                                        </p:tgtEl>
                                      </p:cBhvr>
                                    </p:animEffect>
                                    <p:anim calcmode="lin" valueType="num">
                                      <p:cBhvr>
                                        <p:cTn id="6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4BF9C9D-D409-49F1-8033-C33CBA5C4331}"/>
              </a:ext>
            </a:extLst>
          </p:cNvPr>
          <p:cNvSpPr>
            <a:spLocks noGrp="1"/>
          </p:cNvSpPr>
          <p:nvPr>
            <p:ph idx="1"/>
          </p:nvPr>
        </p:nvSpPr>
        <p:spPr>
          <a:xfrm>
            <a:off x="823784" y="329514"/>
            <a:ext cx="9407302" cy="6268993"/>
          </a:xfrm>
        </p:spPr>
        <p:txBody>
          <a:bodyPr>
            <a:normAutofit fontScale="85000" lnSpcReduction="20000"/>
          </a:bodyPr>
          <a:lstStyle/>
          <a:p>
            <a:pPr marL="0" lvl="0" indent="0">
              <a:lnSpc>
                <a:spcPct val="115000"/>
              </a:lnSpc>
              <a:buNone/>
            </a:pPr>
            <a:r>
              <a:rPr lang="en-IN" sz="1900" b="1" dirty="0">
                <a:latin typeface="Times New Roman" panose="02020603050405020304" pitchFamily="18" charset="0"/>
                <a:ea typeface="Calibri" panose="020F0502020204030204" pitchFamily="34" charset="0"/>
                <a:cs typeface="Times New Roman" panose="02020603050405020304" pitchFamily="18" charset="0"/>
              </a:rPr>
              <a:t>e</a:t>
            </a:r>
            <a:r>
              <a:rPr lang="en-IN" sz="1900" b="1" dirty="0">
                <a:effectLst/>
                <a:latin typeface="Times New Roman" panose="02020603050405020304" pitchFamily="18" charset="0"/>
                <a:ea typeface="Calibri" panose="020F0502020204030204" pitchFamily="34" charset="0"/>
                <a:cs typeface="Times New Roman" panose="02020603050405020304" pitchFamily="18" charset="0"/>
              </a:rPr>
              <a:t>. Refresh button:</a:t>
            </a:r>
            <a:endParaRPr lang="en-IN"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900" dirty="0">
                <a:effectLst/>
                <a:latin typeface="Times New Roman" panose="02020603050405020304" pitchFamily="18" charset="0"/>
                <a:ea typeface="Calibri" panose="020F0502020204030204" pitchFamily="34" charset="0"/>
                <a:cs typeface="Times New Roman" panose="02020603050405020304" pitchFamily="18" charset="0"/>
              </a:rPr>
              <a:t>It reloads the current document that the user is viewing </a:t>
            </a:r>
          </a:p>
          <a:p>
            <a:pPr marL="342900" lvl="0" indent="-342900">
              <a:lnSpc>
                <a:spcPct val="115000"/>
              </a:lnSpc>
              <a:spcAft>
                <a:spcPts val="1000"/>
              </a:spcAft>
              <a:buFont typeface="Wingdings" panose="05000000000000000000" pitchFamily="2" charset="2"/>
              <a:buChar char=""/>
            </a:pPr>
            <a:r>
              <a:rPr lang="en-IN" sz="1900" dirty="0">
                <a:effectLst/>
                <a:latin typeface="Times New Roman" panose="02020603050405020304" pitchFamily="18" charset="0"/>
                <a:ea typeface="Calibri" panose="020F0502020204030204" pitchFamily="34" charset="0"/>
                <a:cs typeface="Times New Roman" panose="02020603050405020304" pitchFamily="18" charset="0"/>
              </a:rPr>
              <a:t>Page is updating and user can view these changes as soon as they are available.</a:t>
            </a:r>
            <a:endParaRPr lang="en-IN" sz="19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nSpc>
                <a:spcPct val="115000"/>
              </a:lnSpc>
              <a:buNone/>
            </a:pPr>
            <a:r>
              <a:rPr lang="en-IN" sz="1900" b="1" dirty="0">
                <a:latin typeface="Times New Roman" panose="02020603050405020304" pitchFamily="18" charset="0"/>
                <a:ea typeface="Calibri" panose="020F0502020204030204" pitchFamily="34" charset="0"/>
                <a:cs typeface="Times New Roman" panose="02020603050405020304" pitchFamily="18" charset="0"/>
              </a:rPr>
              <a:t>f</a:t>
            </a:r>
            <a:r>
              <a:rPr lang="en-IN" sz="1900" b="1" dirty="0">
                <a:effectLst/>
                <a:latin typeface="Times New Roman" panose="02020603050405020304" pitchFamily="18" charset="0"/>
                <a:ea typeface="Calibri" panose="020F0502020204030204" pitchFamily="34" charset="0"/>
                <a:cs typeface="Times New Roman" panose="02020603050405020304" pitchFamily="18" charset="0"/>
              </a:rPr>
              <a:t>. Stop button:</a:t>
            </a:r>
            <a:endParaRPr lang="en-IN"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900" dirty="0">
                <a:effectLst/>
                <a:latin typeface="Times New Roman" panose="02020603050405020304" pitchFamily="18" charset="0"/>
                <a:ea typeface="Calibri" panose="020F0502020204030204" pitchFamily="34" charset="0"/>
                <a:cs typeface="Times New Roman" panose="02020603050405020304" pitchFamily="18" charset="0"/>
              </a:rPr>
              <a:t>It stops the operation that is currently being performed by the internet explorer.</a:t>
            </a:r>
            <a:endParaRPr lang="en-IN" sz="19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900" dirty="0">
                <a:effectLst/>
                <a:latin typeface="Times New Roman" panose="02020603050405020304" pitchFamily="18" charset="0"/>
                <a:ea typeface="Calibri" panose="020F0502020204030204" pitchFamily="34" charset="0"/>
                <a:cs typeface="Times New Roman" panose="02020603050405020304" pitchFamily="18" charset="0"/>
              </a:rPr>
              <a:t>Example pressed before a page has finished loading, the page will display only those elements that had been loaded before the button was pressed.</a:t>
            </a:r>
          </a:p>
          <a:p>
            <a:pPr marL="0" lvl="0" indent="0">
              <a:lnSpc>
                <a:spcPct val="115000"/>
              </a:lnSpc>
              <a:spcAft>
                <a:spcPts val="1000"/>
              </a:spcAft>
              <a:buNone/>
            </a:pPr>
            <a:r>
              <a:rPr lang="en-IN" sz="1900" b="1" dirty="0">
                <a:latin typeface="Times New Roman" panose="02020603050405020304" pitchFamily="18" charset="0"/>
                <a:ea typeface="Calibri" panose="020F0502020204030204" pitchFamily="34" charset="0"/>
                <a:cs typeface="Times New Roman" panose="02020603050405020304" pitchFamily="18" charset="0"/>
              </a:rPr>
              <a:t>g. </a:t>
            </a:r>
            <a:r>
              <a:rPr lang="en-IN" sz="1900" b="1" dirty="0">
                <a:effectLst/>
                <a:latin typeface="Times New Roman" panose="02020603050405020304" pitchFamily="18" charset="0"/>
                <a:ea typeface="Calibri" panose="020F0502020204030204" pitchFamily="34" charset="0"/>
                <a:cs typeface="Times New Roman" panose="02020603050405020304" pitchFamily="18" charset="0"/>
              </a:rPr>
              <a:t>Search button:</a:t>
            </a:r>
            <a:endParaRPr lang="en-IN"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900" dirty="0">
                <a:effectLst/>
                <a:latin typeface="Times New Roman" panose="02020603050405020304" pitchFamily="18" charset="0"/>
                <a:ea typeface="Calibri" panose="020F0502020204030204" pitchFamily="34" charset="0"/>
                <a:cs typeface="Times New Roman" panose="02020603050405020304" pitchFamily="18" charset="0"/>
              </a:rPr>
              <a:t>It is used to search the web. </a:t>
            </a:r>
            <a:endParaRPr lang="en-IN" sz="19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900" dirty="0">
                <a:effectLst/>
                <a:latin typeface="Times New Roman" panose="02020603050405020304" pitchFamily="18" charset="0"/>
                <a:ea typeface="Calibri" panose="020F0502020204030204" pitchFamily="34" charset="0"/>
                <a:cs typeface="Times New Roman" panose="02020603050405020304" pitchFamily="18" charset="0"/>
              </a:rPr>
              <a:t>Simply type the keyword or phrase that you want to search and then press Enter to open the search result in the same tab or </a:t>
            </a:r>
            <a:r>
              <a:rPr lang="en-IN" sz="1900" dirty="0" err="1">
                <a:effectLst/>
                <a:latin typeface="Times New Roman" panose="02020603050405020304" pitchFamily="18" charset="0"/>
                <a:ea typeface="Calibri" panose="020F0502020204030204" pitchFamily="34" charset="0"/>
                <a:cs typeface="Times New Roman" panose="02020603050405020304" pitchFamily="18" charset="0"/>
              </a:rPr>
              <a:t>ALT+Enter</a:t>
            </a:r>
            <a:r>
              <a:rPr lang="en-IN" sz="1900" dirty="0">
                <a:effectLst/>
                <a:latin typeface="Times New Roman" panose="02020603050405020304" pitchFamily="18" charset="0"/>
                <a:ea typeface="Calibri" panose="020F0502020204030204" pitchFamily="34" charset="0"/>
                <a:cs typeface="Times New Roman" panose="02020603050405020304" pitchFamily="18" charset="0"/>
              </a:rPr>
              <a:t> to open the result in a new tab</a:t>
            </a:r>
          </a:p>
          <a:p>
            <a:pPr marL="0" lvl="0" indent="0">
              <a:lnSpc>
                <a:spcPct val="115000"/>
              </a:lnSpc>
              <a:buNone/>
            </a:pPr>
            <a:r>
              <a:rPr lang="en-IN" sz="1900" b="1" dirty="0">
                <a:latin typeface="Times New Roman" panose="02020603050405020304" pitchFamily="18" charset="0"/>
                <a:ea typeface="Calibri" panose="020F0502020204030204" pitchFamily="34" charset="0"/>
                <a:cs typeface="Times New Roman" panose="02020603050405020304" pitchFamily="18" charset="0"/>
              </a:rPr>
              <a:t>h</a:t>
            </a:r>
            <a:r>
              <a:rPr lang="en-IN" sz="1900" b="1" dirty="0">
                <a:effectLst/>
                <a:latin typeface="Times New Roman" panose="02020603050405020304" pitchFamily="18" charset="0"/>
                <a:ea typeface="Calibri" panose="020F0502020204030204" pitchFamily="34" charset="0"/>
                <a:cs typeface="Times New Roman" panose="02020603050405020304" pitchFamily="18" charset="0"/>
              </a:rPr>
              <a:t>. Menu bar:</a:t>
            </a:r>
            <a:endParaRPr lang="en-IN"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900" dirty="0">
                <a:effectLst/>
                <a:latin typeface="Times New Roman" panose="02020603050405020304" pitchFamily="18" charset="0"/>
                <a:ea typeface="Calibri" panose="020F0502020204030204" pitchFamily="34" charset="0"/>
                <a:cs typeface="Times New Roman" panose="02020603050405020304" pitchFamily="18" charset="0"/>
              </a:rPr>
              <a:t>It has many different sub-menus, which control all the options, functions, and commands for the entire internet explorer.</a:t>
            </a:r>
          </a:p>
          <a:p>
            <a:pPr marL="342900" lvl="0" indent="-342900">
              <a:lnSpc>
                <a:spcPct val="115000"/>
              </a:lnSpc>
              <a:spcAft>
                <a:spcPts val="1000"/>
              </a:spcAft>
              <a:buFont typeface="Wingdings" panose="05000000000000000000" pitchFamily="2" charset="2"/>
              <a:buChar char=""/>
            </a:pPr>
            <a:r>
              <a:rPr lang="en-IN" sz="1900" dirty="0">
                <a:effectLst/>
                <a:latin typeface="Times New Roman" panose="02020603050405020304" pitchFamily="18" charset="0"/>
                <a:ea typeface="Calibri" panose="020F0502020204030204" pitchFamily="34" charset="0"/>
                <a:cs typeface="Times New Roman" panose="02020603050405020304" pitchFamily="18" charset="0"/>
              </a:rPr>
              <a:t>Each command in menu bar represents a menu and is activated by pressing ALT+ the underlined letter of the menu from the keyboard.</a:t>
            </a:r>
          </a:p>
          <a:p>
            <a:pPr marL="0" lvl="0" indent="0">
              <a:lnSpc>
                <a:spcPct val="115000"/>
              </a:lnSpc>
              <a:spcAft>
                <a:spcPts val="1000"/>
              </a:spcAft>
              <a:buNone/>
            </a:pPr>
            <a:endParaRPr lang="en-IN" dirty="0"/>
          </a:p>
        </p:txBody>
      </p:sp>
    </p:spTree>
    <p:extLst>
      <p:ext uri="{BB962C8B-B14F-4D97-AF65-F5344CB8AC3E}">
        <p14:creationId xmlns:p14="http://schemas.microsoft.com/office/powerpoint/2010/main" xmlns="" val="352796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arn(inVertical)">
                                      <p:cBhvr>
                                        <p:cTn id="29" dur="500"/>
                                        <p:tgtEl>
                                          <p:spTgt spid="3">
                                            <p:txEl>
                                              <p:pRg st="6" end="6"/>
                                            </p:txEl>
                                          </p:spTgt>
                                        </p:tgtEl>
                                      </p:cBhvr>
                                    </p:animEffect>
                                  </p:childTnLst>
                                </p:cTn>
                              </p:par>
                              <p:par>
                                <p:cTn id="30" presetID="16" presetClass="entr" presetSubtype="21"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Vertical)">
                                      <p:cBhvr>
                                        <p:cTn id="32" dur="500"/>
                                        <p:tgtEl>
                                          <p:spTgt spid="3">
                                            <p:txEl>
                                              <p:pRg st="7" end="7"/>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barn(inVertical)">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barn(inVertical)">
                                      <p:cBhvr>
                                        <p:cTn id="40" dur="500"/>
                                        <p:tgtEl>
                                          <p:spTgt spid="3">
                                            <p:txEl>
                                              <p:pRg st="9" end="9"/>
                                            </p:txEl>
                                          </p:spTgt>
                                        </p:tgtEl>
                                      </p:cBhvr>
                                    </p:animEffect>
                                  </p:childTnLst>
                                </p:cTn>
                              </p:par>
                              <p:par>
                                <p:cTn id="41" presetID="16" presetClass="entr" presetSubtype="21"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barn(inVertical)">
                                      <p:cBhvr>
                                        <p:cTn id="43" dur="500"/>
                                        <p:tgtEl>
                                          <p:spTgt spid="3">
                                            <p:txEl>
                                              <p:pRg st="10" end="10"/>
                                            </p:txEl>
                                          </p:spTgt>
                                        </p:tgtEl>
                                      </p:cBhvr>
                                    </p:animEffect>
                                  </p:childTnLst>
                                </p:cTn>
                              </p:par>
                              <p:par>
                                <p:cTn id="44" presetID="16" presetClass="entr" presetSubtype="21" fill="hold"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barn(inVertical)">
                                      <p:cBhvr>
                                        <p:cTn id="4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D924DFA-9B2E-4832-8F52-327F1B99D86A}"/>
              </a:ext>
            </a:extLst>
          </p:cNvPr>
          <p:cNvSpPr>
            <a:spLocks noGrp="1"/>
          </p:cNvSpPr>
          <p:nvPr>
            <p:ph idx="1"/>
          </p:nvPr>
        </p:nvSpPr>
        <p:spPr>
          <a:xfrm>
            <a:off x="576650" y="288325"/>
            <a:ext cx="9703864" cy="6137189"/>
          </a:xfrm>
        </p:spPr>
        <p:txBody>
          <a:bodyPr>
            <a:normAutofit fontScale="92500" lnSpcReduction="10000"/>
          </a:bodyPr>
          <a:lstStyle/>
          <a:p>
            <a:pPr marL="0" lvl="0" indent="0">
              <a:lnSpc>
                <a:spcPct val="115000"/>
              </a:lnSpc>
              <a:buNone/>
            </a:pPr>
            <a:r>
              <a:rPr lang="en-IN" sz="1800" b="1"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800" b="1" dirty="0" err="1">
                <a:effectLst/>
                <a:latin typeface="Times New Roman" panose="02020603050405020304" pitchFamily="18" charset="0"/>
                <a:ea typeface="Calibri" panose="020F0502020204030204" pitchFamily="34" charset="0"/>
                <a:cs typeface="Times New Roman" panose="02020603050405020304" pitchFamily="18" charset="0"/>
              </a:rPr>
              <a:t>Favorites</a:t>
            </a: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 Bar:</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It replaces the links toolbar available in previous versions of the internet explorer.</a:t>
            </a:r>
            <a:endParaRPr lang="en-IN" sz="18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Like links toolbar, it enables you to keep the links of your favourite websites so that they can be accessed with just a click</a:t>
            </a:r>
          </a:p>
          <a:p>
            <a:pPr marL="0" lvl="0" indent="0">
              <a:lnSpc>
                <a:spcPct val="115000"/>
              </a:lnSpc>
              <a:buNone/>
            </a:pP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j. Command bar:</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The command bar hosts many buttons that are used to perform frequently used actions.</a:t>
            </a:r>
          </a:p>
          <a:p>
            <a:pPr marL="342900" lvl="0" indent="-342900">
              <a:lnSpc>
                <a:spcPct val="115000"/>
              </a:lnSpc>
              <a:spcAft>
                <a:spcPts val="1000"/>
              </a:spcAft>
              <a:buFont typeface="Wingdings" panose="05000000000000000000" pitchFamily="2" charset="2"/>
              <a:buChar char=""/>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Buttons that appear on the command bar are Home button, Read Mail button, print button, etc.</a:t>
            </a:r>
          </a:p>
          <a:p>
            <a:pPr marL="0" lvl="0" indent="0">
              <a:lnSpc>
                <a:spcPct val="115000"/>
              </a:lnSpc>
              <a:buNone/>
            </a:pP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k. Content area:</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The content area is the portion of window that holds the web page present in the current tab.</a:t>
            </a:r>
          </a:p>
          <a:p>
            <a:pPr marL="342900" lvl="0" indent="-342900">
              <a:lnSpc>
                <a:spcPct val="115000"/>
              </a:lnSpc>
              <a:spcAft>
                <a:spcPts val="1000"/>
              </a:spcAft>
              <a:buFont typeface="Wingdings" panose="05000000000000000000" pitchFamily="2" charset="2"/>
              <a:buChar char=""/>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Text, images, animation, and links available on the web page appear in this area.</a:t>
            </a:r>
          </a:p>
          <a:p>
            <a:pPr marL="0" lvl="0" indent="0">
              <a:lnSpc>
                <a:spcPct val="115000"/>
              </a:lnSpc>
              <a:buNone/>
            </a:pPr>
            <a:r>
              <a:rPr lang="en-IN" sz="1800" b="1" dirty="0">
                <a:effectLst/>
                <a:latin typeface="Times New Roman" panose="02020603050405020304" pitchFamily="18" charset="0"/>
                <a:ea typeface="Calibri" panose="020F0502020204030204" pitchFamily="34" charset="0"/>
                <a:cs typeface="Times New Roman" panose="02020603050405020304" pitchFamily="18" charset="0"/>
              </a:rPr>
              <a:t>l. Status bar:</a:t>
            </a:r>
            <a:endParaRPr lang="en-IN"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The status bar displays the current state of activity on the web page.</a:t>
            </a:r>
          </a:p>
          <a:p>
            <a:pPr marL="342900" lvl="0" indent="-342900">
              <a:lnSpc>
                <a:spcPct val="115000"/>
              </a:lnSpc>
              <a:spcAft>
                <a:spcPts val="1000"/>
              </a:spcAft>
              <a:buFont typeface="Wingdings" panose="05000000000000000000" pitchFamily="2" charset="2"/>
              <a:buChar char=""/>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The information that appears on the status bar includes the item currently being downloaded, the current web page’s download progress, error (if any)in downloading, and zoom level of web page</a:t>
            </a:r>
          </a:p>
          <a:p>
            <a:pPr marL="0" lvl="0" indent="0">
              <a:lnSpc>
                <a:spcPct val="115000"/>
              </a:lnSpc>
              <a:spcAft>
                <a:spcPts val="1000"/>
              </a:spcAft>
              <a:buNone/>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spcAft>
                <a:spcPts val="1000"/>
              </a:spcAft>
              <a:buNone/>
            </a:pPr>
            <a:endParaRPr lang="en-IN" dirty="0"/>
          </a:p>
        </p:txBody>
      </p:sp>
    </p:spTree>
    <p:extLst>
      <p:ext uri="{BB962C8B-B14F-4D97-AF65-F5344CB8AC3E}">
        <p14:creationId xmlns:p14="http://schemas.microsoft.com/office/powerpoint/2010/main" xmlns="" val="1025076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par>
                                <p:cTn id="33" presetID="2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down)">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wipe(down)">
                                      <p:cBhvr>
                                        <p:cTn id="40" dur="500"/>
                                        <p:tgtEl>
                                          <p:spTgt spid="3">
                                            <p:txEl>
                                              <p:pRg st="9" end="9"/>
                                            </p:txEl>
                                          </p:spTgt>
                                        </p:tgtEl>
                                      </p:cBhvr>
                                    </p:animEffect>
                                  </p:childTnLst>
                                </p:cTn>
                              </p:par>
                              <p:par>
                                <p:cTn id="41" presetID="22" presetClass="entr" presetSubtype="4"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wipe(down)">
                                      <p:cBhvr>
                                        <p:cTn id="43" dur="500"/>
                                        <p:tgtEl>
                                          <p:spTgt spid="3">
                                            <p:txEl>
                                              <p:pRg st="10" end="10"/>
                                            </p:txEl>
                                          </p:spTgt>
                                        </p:tgtEl>
                                      </p:cBhvr>
                                    </p:animEffect>
                                  </p:childTnLst>
                                </p:cTn>
                              </p:par>
                              <p:par>
                                <p:cTn id="44" presetID="22" presetClass="entr" presetSubtype="4" fill="hold"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wipe(down)">
                                      <p:cBhvr>
                                        <p:cTn id="4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2FC1D99-ABD6-4BC2-B33D-B886B0F19A20}"/>
              </a:ext>
            </a:extLst>
          </p:cNvPr>
          <p:cNvSpPr>
            <a:spLocks noGrp="1"/>
          </p:cNvSpPr>
          <p:nvPr>
            <p:ph idx="1"/>
          </p:nvPr>
        </p:nvSpPr>
        <p:spPr>
          <a:xfrm>
            <a:off x="477795" y="313038"/>
            <a:ext cx="9811263" cy="5935361"/>
          </a:xfrm>
        </p:spPr>
        <p:txBody>
          <a:bodyPr/>
          <a:lstStyle/>
          <a:p>
            <a:pPr>
              <a:lnSpc>
                <a:spcPct val="115000"/>
              </a:lnSpc>
              <a:spcAft>
                <a:spcPts val="1000"/>
              </a:spcAft>
            </a:pPr>
            <a:r>
              <a:rPr lang="en-IN" sz="1800" b="1" u="dotted" dirty="0">
                <a:effectLst/>
                <a:latin typeface="Helvetica" panose="020B0604020202020204" pitchFamily="34" charset="0"/>
                <a:ea typeface="Calibri" panose="020F0502020204030204" pitchFamily="34" charset="0"/>
                <a:cs typeface="Times New Roman" panose="02020603050405020304" pitchFamily="18" charset="0"/>
              </a:rPr>
              <a:t>Electronic mail (E-Mail):</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The internet was mainly developed to communicate and interchange knowledge irrespective of the distance limitation.</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Communicating through the internet is the main application of the internet.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Since the messages are communicated electronically, they are known as electronic mail or e-mail.</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Electronic mail defined as the process of exchanging messages electronically, via a communication network, using computer.</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e-mail allows users to communicate with each other in less time and at nominal cost as compared to traditional telephone or mail services.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IN" sz="1800" dirty="0">
                <a:effectLst/>
                <a:latin typeface="Helvetica" panose="020B0604020202020204" pitchFamily="34" charset="0"/>
                <a:ea typeface="Calibri" panose="020F0502020204030204" pitchFamily="34" charset="0"/>
                <a:cs typeface="Times New Roman" panose="02020603050405020304" pitchFamily="18" charset="0"/>
              </a:rPr>
              <a:t>Apart from textual message, e-mail can also consists of other data formats such as pictures, sound, and video.</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xmlns="" val="1126208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500"/>
                                        <p:tgtEl>
                                          <p:spTgt spid="3">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6" dur="500"/>
                                        <p:tgtEl>
                                          <p:spTgt spid="3">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9" dur="500"/>
                                        <p:tgtEl>
                                          <p:spTgt spid="3">
                                            <p:txEl>
                                              <p:pRg st="5" end="5"/>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TM02836342[[fn=Ion]]</Template>
  <TotalTime>278</TotalTime>
  <Words>1494</Words>
  <Application>Microsoft Office PowerPoint</Application>
  <PresentationFormat>Custom</PresentationFormat>
  <Paragraphs>147</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Ion</vt:lpstr>
      <vt:lpstr>BCACE 136-E1: INTERNET BASICS AND HTML</vt:lpstr>
      <vt:lpstr>Internet Tools</vt:lpstr>
      <vt:lpstr>Slide 3</vt:lpstr>
      <vt:lpstr>Opening Internet Explorer</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BCACE 136-E1: INTERNET BASICS AND HTML</dc:title>
  <dc:creator>SHK</dc:creator>
  <cp:lastModifiedBy>BBH</cp:lastModifiedBy>
  <cp:revision>17</cp:revision>
  <dcterms:created xsi:type="dcterms:W3CDTF">2020-08-24T08:27:58Z</dcterms:created>
  <dcterms:modified xsi:type="dcterms:W3CDTF">2020-10-27T08:51:10Z</dcterms:modified>
</cp:coreProperties>
</file>